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0" r:id="rId4"/>
    <p:sldId id="289" r:id="rId5"/>
    <p:sldId id="282" r:id="rId6"/>
    <p:sldId id="284" r:id="rId7"/>
    <p:sldId id="286" r:id="rId8"/>
    <p:sldId id="290" r:id="rId9"/>
    <p:sldId id="291" r:id="rId10"/>
    <p:sldId id="258" r:id="rId11"/>
    <p:sldId id="293" r:id="rId12"/>
    <p:sldId id="259" r:id="rId13"/>
    <p:sldId id="260" r:id="rId14"/>
    <p:sldId id="261" r:id="rId15"/>
    <p:sldId id="262" r:id="rId16"/>
    <p:sldId id="263" r:id="rId17"/>
    <p:sldId id="264" r:id="rId18"/>
    <p:sldId id="292" r:id="rId19"/>
    <p:sldId id="265" r:id="rId20"/>
    <p:sldId id="276" r:id="rId21"/>
    <p:sldId id="266" r:id="rId22"/>
    <p:sldId id="267" r:id="rId23"/>
    <p:sldId id="257" r:id="rId24"/>
    <p:sldId id="294" r:id="rId25"/>
    <p:sldId id="268" r:id="rId26"/>
    <p:sldId id="269" r:id="rId27"/>
    <p:sldId id="270" r:id="rId28"/>
    <p:sldId id="277"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9194D-C250-4BCF-B394-5E6AA524B164}"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32F56-9EE6-4869-89D3-3DDDBB6802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9194D-C250-4BCF-B394-5E6AA524B164}"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32F56-9EE6-4869-89D3-3DDDBB6802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Exodus 15-17</a:t>
            </a:r>
            <a:endParaRPr lang="en-US" dirty="0"/>
          </a:p>
        </p:txBody>
      </p:sp>
      <p:sp>
        <p:nvSpPr>
          <p:cNvPr id="3" name="Subtitle 2"/>
          <p:cNvSpPr>
            <a:spLocks noGrp="1"/>
          </p:cNvSpPr>
          <p:nvPr>
            <p:ph type="subTitle" idx="1"/>
          </p:nvPr>
        </p:nvSpPr>
        <p:spPr/>
        <p:txBody>
          <a:bodyPr/>
          <a:lstStyle/>
          <a:p>
            <a:r>
              <a:rPr lang="en-US" dirty="0" smtClean="0"/>
              <a:t>Bible Study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a:t>
            </a:r>
            <a:r>
              <a:rPr lang="en-US" dirty="0" smtClean="0">
                <a:solidFill>
                  <a:schemeClr val="tx1"/>
                </a:solidFill>
              </a:rPr>
              <a:t>And they journeyed from Elim, and all the congregation of the children of Israel came to the Wilderness of Sin, which is between Elim and Sinai, on the fifteenth day of the second month after they departed from the land of Egypt.  </a:t>
            </a:r>
            <a:endParaRPr lang="en-US" dirty="0">
              <a:solidFill>
                <a:schemeClr val="tx1"/>
              </a:solidFill>
            </a:endParaRPr>
          </a:p>
        </p:txBody>
      </p:sp>
      <p:sp>
        <p:nvSpPr>
          <p:cNvPr id="4" name="Rounded Rectangle 3"/>
          <p:cNvSpPr/>
          <p:nvPr/>
        </p:nvSpPr>
        <p:spPr>
          <a:xfrm>
            <a:off x="304800" y="5410200"/>
            <a:ext cx="850392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“fifteenth day of the second month”</a:t>
            </a:r>
          </a:p>
          <a:p>
            <a:pPr algn="ctr"/>
            <a:r>
              <a:rPr lang="en-US" sz="1600" dirty="0" smtClean="0">
                <a:solidFill>
                  <a:schemeClr val="tx1"/>
                </a:solidFill>
              </a:rPr>
              <a:t>(Expositors) </a:t>
            </a:r>
            <a:r>
              <a:rPr lang="en-US" dirty="0" smtClean="0">
                <a:solidFill>
                  <a:schemeClr val="tx1"/>
                </a:solidFill>
              </a:rPr>
              <a:t>“was exactly one month after Israel had left Egypt”</a:t>
            </a:r>
          </a:p>
          <a:p>
            <a:pPr algn="ctr"/>
            <a:endParaRPr lang="en-US" dirty="0" smtClean="0">
              <a:solidFill>
                <a:schemeClr val="tx1"/>
              </a:solidFill>
            </a:endParaRPr>
          </a:p>
          <a:p>
            <a:pPr algn="ctr"/>
            <a:r>
              <a:rPr lang="en-US" sz="1600" dirty="0" smtClean="0">
                <a:solidFill>
                  <a:schemeClr val="tx1"/>
                </a:solidFill>
              </a:rPr>
              <a:t>(JFB) </a:t>
            </a:r>
            <a:r>
              <a:rPr lang="en-US" dirty="0" smtClean="0">
                <a:solidFill>
                  <a:schemeClr val="tx1"/>
                </a:solidFill>
              </a:rPr>
              <a:t>“the distance they had travelled in all did not exceed 100 miles…”</a:t>
            </a:r>
            <a:endParaRPr lang="en-US" dirty="0">
              <a:solidFill>
                <a:schemeClr val="tx1"/>
              </a:solidFill>
            </a:endParaRPr>
          </a:p>
        </p:txBody>
      </p:sp>
      <p:sp>
        <p:nvSpPr>
          <p:cNvPr id="5" name="Rounded Rectangle 4"/>
          <p:cNvSpPr/>
          <p:nvPr/>
        </p:nvSpPr>
        <p:spPr>
          <a:xfrm>
            <a:off x="685800" y="2133600"/>
            <a:ext cx="8138160" cy="17373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“journeyed from Elim”</a:t>
            </a:r>
          </a:p>
          <a:p>
            <a:pPr algn="ctr"/>
            <a:r>
              <a:rPr lang="en-US" sz="1600" dirty="0" smtClean="0">
                <a:solidFill>
                  <a:schemeClr val="tx1"/>
                </a:solidFill>
              </a:rPr>
              <a:t>(Companion) </a:t>
            </a:r>
            <a:r>
              <a:rPr lang="en-US" dirty="0" smtClean="0">
                <a:solidFill>
                  <a:schemeClr val="tx1"/>
                </a:solidFill>
              </a:rPr>
              <a:t>“The Egyptian kings of the 12</a:t>
            </a:r>
            <a:r>
              <a:rPr lang="en-US" baseline="30000" dirty="0" smtClean="0">
                <a:solidFill>
                  <a:schemeClr val="tx1"/>
                </a:solidFill>
              </a:rPr>
              <a:t>th</a:t>
            </a:r>
            <a:r>
              <a:rPr lang="en-US" dirty="0" smtClean="0">
                <a:solidFill>
                  <a:schemeClr val="tx1"/>
                </a:solidFill>
              </a:rPr>
              <a:t> dynasty worked copper and turquoise mines in peninsula of Sinai…old [were] roads left”</a:t>
            </a:r>
          </a:p>
          <a:p>
            <a:pPr algn="ctr"/>
            <a:endParaRPr lang="en-US" dirty="0" smtClean="0">
              <a:solidFill>
                <a:schemeClr val="tx1"/>
              </a:solidFill>
            </a:endParaRPr>
          </a:p>
          <a:p>
            <a:pPr algn="ctr"/>
            <a:r>
              <a:rPr lang="en-US" sz="1600" dirty="0" smtClean="0">
                <a:solidFill>
                  <a:schemeClr val="tx1"/>
                </a:solidFill>
              </a:rPr>
              <a:t>(Barnes) </a:t>
            </a:r>
            <a:r>
              <a:rPr lang="en-US" dirty="0" smtClean="0">
                <a:solidFill>
                  <a:schemeClr val="tx1"/>
                </a:solidFill>
              </a:rPr>
              <a:t>“The journey from Elim…at that time the route was kept in good condition by the Egyptians”</a:t>
            </a:r>
            <a:endParaRPr lang="en-US" sz="1600" dirty="0">
              <a:solidFill>
                <a:schemeClr val="tx1"/>
              </a:solidFill>
            </a:endParaRPr>
          </a:p>
        </p:txBody>
      </p:sp>
      <p:sp>
        <p:nvSpPr>
          <p:cNvPr id="6" name="Rounded Rectangle 5"/>
          <p:cNvSpPr/>
          <p:nvPr/>
        </p:nvSpPr>
        <p:spPr>
          <a:xfrm>
            <a:off x="533400" y="4038600"/>
            <a:ext cx="813816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“Wilderness of Sin”= </a:t>
            </a:r>
            <a:r>
              <a:rPr lang="en-US" sz="1600" dirty="0" smtClean="0">
                <a:solidFill>
                  <a:schemeClr val="tx1"/>
                </a:solidFill>
              </a:rPr>
              <a:t>(Expositors) </a:t>
            </a:r>
            <a:r>
              <a:rPr lang="en-US" dirty="0" smtClean="0">
                <a:solidFill>
                  <a:schemeClr val="tx1"/>
                </a:solidFill>
              </a:rPr>
              <a:t>“Sin may be derived from the Hebrew thorn bush”</a:t>
            </a:r>
          </a:p>
          <a:p>
            <a:pPr algn="ctr"/>
            <a:endParaRPr lang="en-US" dirty="0" smtClean="0">
              <a:solidFill>
                <a:schemeClr val="tx1"/>
              </a:solidFill>
            </a:endParaRPr>
          </a:p>
          <a:p>
            <a:pPr algn="ctr"/>
            <a:r>
              <a:rPr lang="en-US" sz="1600" dirty="0" smtClean="0">
                <a:solidFill>
                  <a:schemeClr val="tx1"/>
                </a:solidFill>
              </a:rPr>
              <a:t>(NSB) </a:t>
            </a:r>
            <a:r>
              <a:rPr lang="en-US" dirty="0" smtClean="0">
                <a:solidFill>
                  <a:schemeClr val="tx1"/>
                </a:solidFill>
              </a:rPr>
              <a:t>“The name sin has nothing to do with the English word sin”</a:t>
            </a:r>
          </a:p>
          <a:p>
            <a:pPr algn="ctr"/>
            <a:endParaRPr lang="en-US" dirty="0">
              <a:solidFill>
                <a:schemeClr val="tx1"/>
              </a:solidFill>
            </a:endParaRPr>
          </a:p>
        </p:txBody>
      </p:sp>
      <p:sp>
        <p:nvSpPr>
          <p:cNvPr id="7" name="Oval 6"/>
          <p:cNvSpPr/>
          <p:nvPr/>
        </p:nvSpPr>
        <p:spPr>
          <a:xfrm>
            <a:off x="762000" y="0"/>
            <a:ext cx="3017520" cy="548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16</a:t>
            </a:r>
            <a:endParaRPr lang="en-US" dirty="0">
              <a:solidFill>
                <a:schemeClr val="tx1"/>
              </a:solidFill>
            </a:endParaRPr>
          </a:p>
        </p:txBody>
      </p:sp>
      <p:sp>
        <p:nvSpPr>
          <p:cNvPr id="8" name="Rounded Rectangle 7"/>
          <p:cNvSpPr/>
          <p:nvPr/>
        </p:nvSpPr>
        <p:spPr>
          <a:xfrm>
            <a:off x="4419600" y="0"/>
            <a:ext cx="374904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Israel’s journey in the wilderness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1465926" y="228600"/>
            <a:ext cx="7678074" cy="6492240"/>
          </a:xfrm>
          <a:prstGeom prst="rect">
            <a:avLst/>
          </a:prstGeom>
          <a:noFill/>
          <a:ln w="9525">
            <a:noFill/>
            <a:miter lim="800000"/>
            <a:headEnd/>
            <a:tailEnd/>
          </a:ln>
          <a:effectLst/>
        </p:spPr>
      </p:pic>
      <p:sp>
        <p:nvSpPr>
          <p:cNvPr id="3" name="Rounded Rectangle 2"/>
          <p:cNvSpPr/>
          <p:nvPr/>
        </p:nvSpPr>
        <p:spPr>
          <a:xfrm>
            <a:off x="0" y="4114800"/>
            <a:ext cx="246888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Wilderness of Sin</a:t>
            </a:r>
          </a:p>
          <a:p>
            <a:pPr algn="ctr"/>
            <a:r>
              <a:rPr lang="en-US" sz="1600" dirty="0" smtClean="0">
                <a:solidFill>
                  <a:schemeClr val="tx1"/>
                </a:solidFill>
              </a:rPr>
              <a:t>(vast hostile environment)</a:t>
            </a:r>
            <a:endParaRPr lang="en-US" sz="1600" dirty="0">
              <a:solidFill>
                <a:schemeClr val="tx1"/>
              </a:solidFill>
            </a:endParaRPr>
          </a:p>
        </p:txBody>
      </p:sp>
      <p:cxnSp>
        <p:nvCxnSpPr>
          <p:cNvPr id="5" name="Straight Arrow Connector 4"/>
          <p:cNvCxnSpPr/>
          <p:nvPr/>
        </p:nvCxnSpPr>
        <p:spPr>
          <a:xfrm>
            <a:off x="2133600" y="4572000"/>
            <a:ext cx="2819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0" y="2590800"/>
            <a:ext cx="1645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Elim</a:t>
            </a:r>
            <a:endParaRPr lang="en-US" dirty="0">
              <a:solidFill>
                <a:schemeClr val="tx1"/>
              </a:solidFill>
            </a:endParaRPr>
          </a:p>
        </p:txBody>
      </p:sp>
      <p:cxnSp>
        <p:nvCxnSpPr>
          <p:cNvPr id="9" name="Straight Arrow Connector 8"/>
          <p:cNvCxnSpPr/>
          <p:nvPr/>
        </p:nvCxnSpPr>
        <p:spPr>
          <a:xfrm>
            <a:off x="1143000" y="3124200"/>
            <a:ext cx="3200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0" y="0"/>
            <a:ext cx="28346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v.1 “they journeyed from Elim…came to the Wilderness of Sin..”</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645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a:t>
            </a:r>
            <a:r>
              <a:rPr lang="en-US" dirty="0" smtClean="0">
                <a:solidFill>
                  <a:schemeClr val="tx1"/>
                </a:solidFill>
              </a:rPr>
              <a:t>Then the whole congregation of the children of Israel complained against Moses and Aaron in the wilderness. </a:t>
            </a:r>
            <a:br>
              <a:rPr lang="en-US" dirty="0" smtClean="0">
                <a:solidFill>
                  <a:schemeClr val="tx1"/>
                </a:solidFill>
              </a:rPr>
            </a:br>
            <a:r>
              <a:rPr lang="en-US" baseline="30000" dirty="0" smtClean="0">
                <a:solidFill>
                  <a:schemeClr val="tx1"/>
                </a:solidFill>
              </a:rPr>
              <a:t>3</a:t>
            </a:r>
            <a:r>
              <a:rPr lang="en-US" dirty="0" smtClean="0">
                <a:solidFill>
                  <a:schemeClr val="tx1"/>
                </a:solidFill>
              </a:rPr>
              <a:t>And the children of Israel said to them, “Oh, that we had died by the hand of the Lord in the land of Egypt, when we sat by the pots of meat </a:t>
            </a:r>
            <a:r>
              <a:rPr lang="en-US" i="1" dirty="0" smtClean="0">
                <a:solidFill>
                  <a:schemeClr val="tx1"/>
                </a:solidFill>
              </a:rPr>
              <a:t>and</a:t>
            </a:r>
            <a:r>
              <a:rPr lang="en-US" dirty="0" smtClean="0">
                <a:solidFill>
                  <a:schemeClr val="tx1"/>
                </a:solidFill>
              </a:rPr>
              <a:t> when we ate bread to the full! For you have brought us out into this wilderness to kill this whole assembly with hunger.” </a:t>
            </a:r>
            <a:endParaRPr lang="en-US" dirty="0">
              <a:solidFill>
                <a:schemeClr val="tx1"/>
              </a:solidFill>
            </a:endParaRPr>
          </a:p>
        </p:txBody>
      </p:sp>
      <p:sp>
        <p:nvSpPr>
          <p:cNvPr id="4" name="Rectangle 3"/>
          <p:cNvSpPr/>
          <p:nvPr/>
        </p:nvSpPr>
        <p:spPr>
          <a:xfrm>
            <a:off x="0" y="3352800"/>
            <a:ext cx="9144000" cy="1097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4</a:t>
            </a:r>
            <a:r>
              <a:rPr lang="en-US" dirty="0" smtClean="0">
                <a:solidFill>
                  <a:schemeClr val="tx1"/>
                </a:solidFill>
              </a:rPr>
              <a:t>Then the Lord said to Moses, “Behold, I will rain bread from heaven for you. And the people shall go out and gather a certain quota every day, that I may test them, whether they will walk in My law or not.  </a:t>
            </a:r>
            <a:endParaRPr lang="en-US" dirty="0">
              <a:solidFill>
                <a:schemeClr val="tx1"/>
              </a:solidFill>
            </a:endParaRPr>
          </a:p>
        </p:txBody>
      </p:sp>
      <p:sp>
        <p:nvSpPr>
          <p:cNvPr id="5" name="Rounded Rectangle 4"/>
          <p:cNvSpPr/>
          <p:nvPr/>
        </p:nvSpPr>
        <p:spPr>
          <a:xfrm>
            <a:off x="152400" y="1828800"/>
            <a:ext cx="877824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3 “Oh, that we had died by the hand of the Lord in the land of Egypt”</a:t>
            </a:r>
          </a:p>
          <a:p>
            <a:pPr algn="ctr"/>
            <a:endParaRPr lang="en-US" dirty="0" smtClean="0">
              <a:solidFill>
                <a:schemeClr val="tx1"/>
              </a:solidFill>
            </a:endParaRPr>
          </a:p>
          <a:p>
            <a:pPr algn="ctr"/>
            <a:r>
              <a:rPr lang="en-US" sz="1600" dirty="0" smtClean="0">
                <a:solidFill>
                  <a:schemeClr val="tx1"/>
                </a:solidFill>
              </a:rPr>
              <a:t>(Barnes) </a:t>
            </a:r>
            <a:r>
              <a:rPr lang="en-US" dirty="0" smtClean="0">
                <a:solidFill>
                  <a:schemeClr val="tx1"/>
                </a:solidFill>
              </a:rPr>
              <a:t>“This evidently refers to the plagues, especially the last: the death which befell the Egyptians appeared to the people preferrable to the sufferings of famine”</a:t>
            </a:r>
          </a:p>
        </p:txBody>
      </p:sp>
      <p:sp>
        <p:nvSpPr>
          <p:cNvPr id="6" name="Rounded Rectangle 5"/>
          <p:cNvSpPr/>
          <p:nvPr/>
        </p:nvSpPr>
        <p:spPr>
          <a:xfrm>
            <a:off x="304800" y="4648200"/>
            <a:ext cx="8503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a:r>
            <a:r>
              <a:rPr lang="en-US" b="1" dirty="0" smtClean="0">
                <a:solidFill>
                  <a:schemeClr val="tx1"/>
                </a:solidFill>
              </a:rPr>
              <a:t>test</a:t>
            </a:r>
            <a:r>
              <a:rPr lang="en-US" dirty="0" smtClean="0">
                <a:solidFill>
                  <a:schemeClr val="tx1"/>
                </a:solidFill>
              </a:rPr>
              <a:t>”</a:t>
            </a:r>
          </a:p>
          <a:p>
            <a:pPr algn="ctr"/>
            <a:r>
              <a:rPr lang="en-US" sz="1600" dirty="0" smtClean="0">
                <a:solidFill>
                  <a:schemeClr val="tx1"/>
                </a:solidFill>
              </a:rPr>
              <a:t>(NSB) </a:t>
            </a:r>
            <a:r>
              <a:rPr lang="en-US" dirty="0" smtClean="0">
                <a:solidFill>
                  <a:schemeClr val="tx1"/>
                </a:solidFill>
              </a:rPr>
              <a:t>“The verb translated ‘test’ (with God as subject) does not mean ‘to tempt one to fail’ but ‘to prove what one really is’ [15:25; 20:20)”</a:t>
            </a:r>
            <a:endParaRPr lang="en-US" sz="1600" dirty="0">
              <a:solidFill>
                <a:schemeClr val="tx1"/>
              </a:solidFill>
            </a:endParaRPr>
          </a:p>
        </p:txBody>
      </p:sp>
      <p:sp>
        <p:nvSpPr>
          <p:cNvPr id="7" name="Rounded Rectangle 6"/>
          <p:cNvSpPr/>
          <p:nvPr/>
        </p:nvSpPr>
        <p:spPr>
          <a:xfrm>
            <a:off x="533400" y="5715000"/>
            <a:ext cx="80467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“whether they will walk in My law or not”</a:t>
            </a:r>
          </a:p>
          <a:p>
            <a:pPr algn="ctr"/>
            <a:r>
              <a:rPr lang="en-US" sz="1600" dirty="0" smtClean="0">
                <a:solidFill>
                  <a:schemeClr val="tx1"/>
                </a:solidFill>
              </a:rPr>
              <a:t>(Expositors) </a:t>
            </a:r>
            <a:r>
              <a:rPr lang="en-US" dirty="0" smtClean="0">
                <a:solidFill>
                  <a:schemeClr val="tx1"/>
                </a:solidFill>
              </a:rPr>
              <a:t>“is a clear reference to the fact that God held men accountable to his law even before it fuller revelation at Sinai”</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5</a:t>
            </a:r>
            <a:r>
              <a:rPr lang="en-US" dirty="0" smtClean="0">
                <a:solidFill>
                  <a:schemeClr val="tx1"/>
                </a:solidFill>
              </a:rPr>
              <a:t>And it shall be on the sixth day that they shall prepare what they bring in, and it shall be twice as much as they gather daily.” </a:t>
            </a:r>
            <a:endParaRPr lang="en-US" dirty="0">
              <a:solidFill>
                <a:schemeClr val="tx1"/>
              </a:solidFill>
            </a:endParaRPr>
          </a:p>
        </p:txBody>
      </p:sp>
      <p:sp>
        <p:nvSpPr>
          <p:cNvPr id="3" name="Rounded Rectangle 2"/>
          <p:cNvSpPr/>
          <p:nvPr/>
        </p:nvSpPr>
        <p:spPr>
          <a:xfrm>
            <a:off x="228600" y="990600"/>
            <a:ext cx="86868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Gathering and preparing twice as much on the sixth day to allow for rest on the Sabbath</a:t>
            </a:r>
            <a:endParaRPr lang="en-US" dirty="0">
              <a:solidFill>
                <a:schemeClr val="tx1"/>
              </a:solidFill>
            </a:endParaRPr>
          </a:p>
        </p:txBody>
      </p:sp>
      <p:sp>
        <p:nvSpPr>
          <p:cNvPr id="4" name="Rectangle 3"/>
          <p:cNvSpPr/>
          <p:nvPr/>
        </p:nvSpPr>
        <p:spPr>
          <a:xfrm>
            <a:off x="0" y="2971800"/>
            <a:ext cx="9144000" cy="1645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6</a:t>
            </a:r>
            <a:r>
              <a:rPr lang="en-US" dirty="0" smtClean="0">
                <a:solidFill>
                  <a:schemeClr val="tx1"/>
                </a:solidFill>
              </a:rPr>
              <a:t>Then Moses and Aaron said to all the children of Israel, “At evening you shall know that the Lord has brought you out of the land of Egypt.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7</a:t>
            </a:r>
            <a:r>
              <a:rPr lang="en-US" dirty="0" smtClean="0">
                <a:solidFill>
                  <a:schemeClr val="tx1"/>
                </a:solidFill>
              </a:rPr>
              <a:t>And in the morning you shall see the glory of the Lord; for He hears your complaints against the Lord. But what </a:t>
            </a:r>
            <a:r>
              <a:rPr lang="en-US" i="1" dirty="0" smtClean="0">
                <a:solidFill>
                  <a:schemeClr val="tx1"/>
                </a:solidFill>
              </a:rPr>
              <a:t>are</a:t>
            </a:r>
            <a:r>
              <a:rPr lang="en-US" dirty="0" smtClean="0">
                <a:solidFill>
                  <a:schemeClr val="tx1"/>
                </a:solidFill>
              </a:rPr>
              <a:t> we, that you complain against us?”  </a:t>
            </a:r>
            <a:endParaRPr lang="en-US" dirty="0">
              <a:solidFill>
                <a:schemeClr val="tx1"/>
              </a:solidFill>
            </a:endParaRPr>
          </a:p>
        </p:txBody>
      </p:sp>
      <p:sp>
        <p:nvSpPr>
          <p:cNvPr id="5" name="Rounded Rectangle 4"/>
          <p:cNvSpPr/>
          <p:nvPr/>
        </p:nvSpPr>
        <p:spPr>
          <a:xfrm>
            <a:off x="304800" y="5715000"/>
            <a:ext cx="8503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7 “see the glory of the Lord”</a:t>
            </a:r>
          </a:p>
          <a:p>
            <a:pPr algn="ctr"/>
            <a:r>
              <a:rPr lang="en-US" sz="1600" dirty="0" smtClean="0">
                <a:solidFill>
                  <a:schemeClr val="tx1"/>
                </a:solidFill>
              </a:rPr>
              <a:t>(NSB) “</a:t>
            </a:r>
            <a:r>
              <a:rPr lang="en-US" dirty="0" smtClean="0">
                <a:solidFill>
                  <a:schemeClr val="tx1"/>
                </a:solidFill>
              </a:rPr>
              <a:t>They would have a renewed sense of God’s presence and further evidence of God’s mercy”</a:t>
            </a:r>
            <a:endParaRPr lang="en-US" sz="1600" dirty="0">
              <a:solidFill>
                <a:schemeClr val="tx1"/>
              </a:solidFill>
            </a:endParaRPr>
          </a:p>
        </p:txBody>
      </p:sp>
      <p:sp>
        <p:nvSpPr>
          <p:cNvPr id="6" name="Rounded Rectangle 5"/>
          <p:cNvSpPr/>
          <p:nvPr/>
        </p:nvSpPr>
        <p:spPr>
          <a:xfrm>
            <a:off x="381000" y="1676400"/>
            <a:ext cx="841248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(Expositors) </a:t>
            </a:r>
            <a:r>
              <a:rPr lang="en-US" dirty="0" smtClean="0">
                <a:solidFill>
                  <a:schemeClr val="tx1"/>
                </a:solidFill>
              </a:rPr>
              <a:t>“Already prior to the giving of the ten commandments, the seventh day was to be set apart for the Lord because of its establishment in the creation ordinances in Genesis 2: 2-3”</a:t>
            </a:r>
            <a:endParaRPr lang="en-US" sz="1600" dirty="0">
              <a:solidFill>
                <a:schemeClr val="tx1"/>
              </a:solidFill>
            </a:endParaRPr>
          </a:p>
        </p:txBody>
      </p:sp>
      <p:sp>
        <p:nvSpPr>
          <p:cNvPr id="7" name="Rounded Rectangle 6"/>
          <p:cNvSpPr/>
          <p:nvPr/>
        </p:nvSpPr>
        <p:spPr>
          <a:xfrm>
            <a:off x="533400" y="4800600"/>
            <a:ext cx="80467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6 “At evening”…. v. 7 “in the morning”—God was telling them ahead of time the miracles he was yet to perform</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97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8</a:t>
            </a:r>
            <a:r>
              <a:rPr lang="en-US" dirty="0" smtClean="0">
                <a:solidFill>
                  <a:schemeClr val="tx1"/>
                </a:solidFill>
              </a:rPr>
              <a:t>Also Moses said, “</a:t>
            </a:r>
            <a:r>
              <a:rPr lang="en-US" i="1" dirty="0" smtClean="0">
                <a:solidFill>
                  <a:schemeClr val="tx1"/>
                </a:solidFill>
              </a:rPr>
              <a:t>This shall be seen</a:t>
            </a:r>
            <a:r>
              <a:rPr lang="en-US" dirty="0" smtClean="0">
                <a:solidFill>
                  <a:schemeClr val="tx1"/>
                </a:solidFill>
              </a:rPr>
              <a:t> when the Lord gives you meat to eat in the evening, and in the morning bread to the full; for the Lord hears your complaints which you make against Him. And what </a:t>
            </a:r>
            <a:r>
              <a:rPr lang="en-US" i="1" dirty="0" smtClean="0">
                <a:solidFill>
                  <a:schemeClr val="tx1"/>
                </a:solidFill>
              </a:rPr>
              <a:t>are</a:t>
            </a:r>
            <a:r>
              <a:rPr lang="en-US" dirty="0" smtClean="0">
                <a:solidFill>
                  <a:schemeClr val="tx1"/>
                </a:solidFill>
              </a:rPr>
              <a:t> we? Your complaints </a:t>
            </a:r>
            <a:r>
              <a:rPr lang="en-US" i="1" dirty="0" smtClean="0">
                <a:solidFill>
                  <a:schemeClr val="tx1"/>
                </a:solidFill>
              </a:rPr>
              <a:t>are</a:t>
            </a:r>
            <a:r>
              <a:rPr lang="en-US" dirty="0" smtClean="0">
                <a:solidFill>
                  <a:schemeClr val="tx1"/>
                </a:solidFill>
              </a:rPr>
              <a:t> not against us but against the Lord.” </a:t>
            </a:r>
            <a:endParaRPr lang="en-US" dirty="0">
              <a:solidFill>
                <a:schemeClr val="tx1"/>
              </a:solidFill>
            </a:endParaRPr>
          </a:p>
        </p:txBody>
      </p:sp>
      <p:sp>
        <p:nvSpPr>
          <p:cNvPr id="3" name="Rectangle 2"/>
          <p:cNvSpPr/>
          <p:nvPr/>
        </p:nvSpPr>
        <p:spPr>
          <a:xfrm>
            <a:off x="0" y="396240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10</a:t>
            </a:r>
            <a:r>
              <a:rPr lang="en-US" dirty="0" smtClean="0">
                <a:solidFill>
                  <a:schemeClr val="tx1"/>
                </a:solidFill>
              </a:rPr>
              <a:t>Now it came to pass, as Aaron spoke to the whole congregation of the children of Israel, that they looked toward the wilderness, and behold, the glory of the Lord appeared in the cloud. </a:t>
            </a:r>
            <a:endParaRPr lang="en-US" dirty="0">
              <a:solidFill>
                <a:schemeClr val="tx1"/>
              </a:solidFill>
            </a:endParaRPr>
          </a:p>
        </p:txBody>
      </p:sp>
      <p:sp>
        <p:nvSpPr>
          <p:cNvPr id="4" name="Rounded Rectangle 3"/>
          <p:cNvSpPr/>
          <p:nvPr/>
        </p:nvSpPr>
        <p:spPr>
          <a:xfrm>
            <a:off x="228600" y="1219200"/>
            <a:ext cx="868680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God’ glory would be seen when they have food in the evening and in the morning to prove that he had heard their complaining</a:t>
            </a:r>
            <a:endParaRPr lang="en-US" dirty="0">
              <a:solidFill>
                <a:schemeClr val="tx1"/>
              </a:solidFill>
            </a:endParaRPr>
          </a:p>
        </p:txBody>
      </p:sp>
      <p:sp>
        <p:nvSpPr>
          <p:cNvPr id="5" name="Rectangle 4"/>
          <p:cNvSpPr/>
          <p:nvPr/>
        </p:nvSpPr>
        <p:spPr>
          <a:xfrm>
            <a:off x="0" y="198120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9</a:t>
            </a:r>
            <a:r>
              <a:rPr lang="en-US" dirty="0" smtClean="0">
                <a:solidFill>
                  <a:schemeClr val="tx1"/>
                </a:solidFill>
              </a:rPr>
              <a:t>Then Moses spoke to Aaron, “Say to all the congregation of the children of Israel, ‘Come near before the Lord, for He has heard your complaints.’” </a:t>
            </a:r>
          </a:p>
          <a:p>
            <a:pPr algn="ctr"/>
            <a:endParaRPr lang="en-US" dirty="0">
              <a:solidFill>
                <a:schemeClr val="tx1"/>
              </a:solidFill>
            </a:endParaRPr>
          </a:p>
        </p:txBody>
      </p:sp>
      <p:sp>
        <p:nvSpPr>
          <p:cNvPr id="6" name="Rounded Rectangle 5"/>
          <p:cNvSpPr/>
          <p:nvPr/>
        </p:nvSpPr>
        <p:spPr>
          <a:xfrm>
            <a:off x="533400" y="2971800"/>
            <a:ext cx="80467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“Come near before the Lord”</a:t>
            </a:r>
          </a:p>
          <a:p>
            <a:pPr algn="ctr"/>
            <a:r>
              <a:rPr lang="en-US" sz="1600" dirty="0" smtClean="0">
                <a:solidFill>
                  <a:schemeClr val="tx1"/>
                </a:solidFill>
              </a:rPr>
              <a:t>(Expositors) </a:t>
            </a:r>
            <a:r>
              <a:rPr lang="en-US" dirty="0" smtClean="0">
                <a:solidFill>
                  <a:schemeClr val="tx1"/>
                </a:solidFill>
              </a:rPr>
              <a:t>“illustrates one of the most important words in the theology of worship”</a:t>
            </a:r>
            <a:endParaRPr lang="en-US" sz="1600" dirty="0">
              <a:solidFill>
                <a:schemeClr val="tx1"/>
              </a:solidFill>
            </a:endParaRPr>
          </a:p>
        </p:txBody>
      </p:sp>
      <p:sp>
        <p:nvSpPr>
          <p:cNvPr id="7" name="Rounded Rectangle 6"/>
          <p:cNvSpPr/>
          <p:nvPr/>
        </p:nvSpPr>
        <p:spPr>
          <a:xfrm>
            <a:off x="457200" y="4953000"/>
            <a:ext cx="83210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glory of the Lord appeared in the cloud”</a:t>
            </a:r>
          </a:p>
          <a:p>
            <a:pPr algn="ctr"/>
            <a:r>
              <a:rPr lang="en-US" sz="1600" dirty="0" smtClean="0">
                <a:solidFill>
                  <a:schemeClr val="tx1"/>
                </a:solidFill>
              </a:rPr>
              <a:t>(Keil and Delitzch) </a:t>
            </a:r>
            <a:r>
              <a:rPr lang="en-US" dirty="0" smtClean="0">
                <a:solidFill>
                  <a:schemeClr val="tx1"/>
                </a:solidFill>
              </a:rPr>
              <a:t>“i.e., in a flash of light bursting forth from the cloud, and revealing the majesty of God”</a:t>
            </a:r>
          </a:p>
        </p:txBody>
      </p:sp>
      <p:sp>
        <p:nvSpPr>
          <p:cNvPr id="8" name="Rounded Rectangle 7"/>
          <p:cNvSpPr/>
          <p:nvPr/>
        </p:nvSpPr>
        <p:spPr>
          <a:xfrm>
            <a:off x="685800" y="5943600"/>
            <a:ext cx="777240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(NSB) </a:t>
            </a:r>
            <a:r>
              <a:rPr lang="en-US" dirty="0" smtClean="0">
                <a:solidFill>
                  <a:schemeClr val="tx1"/>
                </a:solidFill>
              </a:rPr>
              <a:t>“One of the grand </a:t>
            </a:r>
            <a:r>
              <a:rPr lang="en-US" i="1" dirty="0" smtClean="0">
                <a:solidFill>
                  <a:schemeClr val="tx1"/>
                </a:solidFill>
              </a:rPr>
              <a:t>theophanies</a:t>
            </a:r>
            <a:r>
              <a:rPr lang="en-US" dirty="0" smtClean="0">
                <a:solidFill>
                  <a:schemeClr val="tx1"/>
                </a:solidFill>
              </a:rPr>
              <a:t> (appearance of God) recorded in Exodus. God first appeared to Moses in the burning bush</a:t>
            </a: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11</a:t>
            </a:r>
            <a:r>
              <a:rPr lang="en-US" dirty="0" smtClean="0">
                <a:solidFill>
                  <a:schemeClr val="tx1"/>
                </a:solidFill>
              </a:rPr>
              <a:t>And the Lord spoke to Moses, saying, </a:t>
            </a:r>
            <a:br>
              <a:rPr lang="en-US" dirty="0" smtClean="0">
                <a:solidFill>
                  <a:schemeClr val="tx1"/>
                </a:solidFill>
              </a:rPr>
            </a:br>
            <a:r>
              <a:rPr lang="en-US" baseline="30000" dirty="0" smtClean="0">
                <a:solidFill>
                  <a:schemeClr val="tx1"/>
                </a:solidFill>
              </a:rPr>
              <a:t>12</a:t>
            </a:r>
            <a:r>
              <a:rPr lang="en-US" dirty="0" smtClean="0">
                <a:solidFill>
                  <a:schemeClr val="tx1"/>
                </a:solidFill>
              </a:rPr>
              <a:t>“I have heard the complaints of the children of Israel. Speak to them, saying, ‘At twilight you shall eat meat, and in the morning you shall be filled with bread. And you shall know that I </a:t>
            </a:r>
            <a:r>
              <a:rPr lang="en-US" i="1" dirty="0" smtClean="0">
                <a:solidFill>
                  <a:schemeClr val="tx1"/>
                </a:solidFill>
              </a:rPr>
              <a:t>am</a:t>
            </a:r>
            <a:r>
              <a:rPr lang="en-US" dirty="0" smtClean="0">
                <a:solidFill>
                  <a:schemeClr val="tx1"/>
                </a:solidFill>
              </a:rPr>
              <a:t> the Lord your God.’” </a:t>
            </a:r>
            <a:endParaRPr lang="en-US" dirty="0">
              <a:solidFill>
                <a:schemeClr val="tx1"/>
              </a:solidFill>
            </a:endParaRPr>
          </a:p>
        </p:txBody>
      </p:sp>
      <p:sp>
        <p:nvSpPr>
          <p:cNvPr id="3" name="Rounded Rectangle 2"/>
          <p:cNvSpPr/>
          <p:nvPr/>
        </p:nvSpPr>
        <p:spPr>
          <a:xfrm>
            <a:off x="304800" y="1447800"/>
            <a:ext cx="84124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“at twilight”= </a:t>
            </a:r>
            <a:r>
              <a:rPr lang="en-US" i="1" dirty="0" smtClean="0">
                <a:solidFill>
                  <a:schemeClr val="tx1"/>
                </a:solidFill>
              </a:rPr>
              <a:t>between the two evenings</a:t>
            </a:r>
            <a:r>
              <a:rPr lang="en-US" dirty="0" smtClean="0">
                <a:solidFill>
                  <a:schemeClr val="tx1"/>
                </a:solidFill>
              </a:rPr>
              <a:t>—time before sunset and dark</a:t>
            </a:r>
          </a:p>
          <a:p>
            <a:pPr algn="ctr"/>
            <a:endParaRPr lang="en-US" dirty="0" smtClean="0">
              <a:solidFill>
                <a:schemeClr val="tx1"/>
              </a:solidFill>
            </a:endParaRPr>
          </a:p>
          <a:p>
            <a:pPr algn="ctr"/>
            <a:r>
              <a:rPr lang="en-US" dirty="0" smtClean="0">
                <a:solidFill>
                  <a:schemeClr val="tx1"/>
                </a:solidFill>
              </a:rPr>
              <a:t>“in the morning” </a:t>
            </a:r>
            <a:r>
              <a:rPr lang="en-US" sz="1600" dirty="0" smtClean="0">
                <a:solidFill>
                  <a:schemeClr val="tx1"/>
                </a:solidFill>
              </a:rPr>
              <a:t>(BKC) “</a:t>
            </a:r>
            <a:r>
              <a:rPr lang="en-US" dirty="0" smtClean="0">
                <a:solidFill>
                  <a:schemeClr val="tx1"/>
                </a:solidFill>
              </a:rPr>
              <a:t>The bread came early in the morning—actually during the night</a:t>
            </a:r>
          </a:p>
        </p:txBody>
      </p:sp>
      <p:sp>
        <p:nvSpPr>
          <p:cNvPr id="4" name="Rectangle 3"/>
          <p:cNvSpPr/>
          <p:nvPr/>
        </p:nvSpPr>
        <p:spPr>
          <a:xfrm>
            <a:off x="1371600" y="2514600"/>
            <a:ext cx="740664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Numbers 11:9</a:t>
            </a:r>
            <a:br>
              <a:rPr lang="en-US" dirty="0" smtClean="0">
                <a:solidFill>
                  <a:schemeClr val="tx1"/>
                </a:solidFill>
              </a:rPr>
            </a:br>
            <a:r>
              <a:rPr lang="en-US" baseline="30000" dirty="0" smtClean="0">
                <a:solidFill>
                  <a:schemeClr val="tx1"/>
                </a:solidFill>
              </a:rPr>
              <a:t>9</a:t>
            </a:r>
            <a:r>
              <a:rPr lang="en-US" dirty="0" smtClean="0">
                <a:solidFill>
                  <a:schemeClr val="tx1"/>
                </a:solidFill>
              </a:rPr>
              <a:t>And when the dew fell on the camp in the night, the manna fell on it. </a:t>
            </a:r>
            <a:endParaRPr lang="en-US" dirty="0">
              <a:solidFill>
                <a:schemeClr val="tx1"/>
              </a:solidFill>
            </a:endParaRPr>
          </a:p>
        </p:txBody>
      </p:sp>
      <p:cxnSp>
        <p:nvCxnSpPr>
          <p:cNvPr id="6" name="Straight Arrow Connector 5"/>
          <p:cNvCxnSpPr/>
          <p:nvPr/>
        </p:nvCxnSpPr>
        <p:spPr>
          <a:xfrm flipH="1">
            <a:off x="6248400" y="2286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358140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13</a:t>
            </a:r>
            <a:r>
              <a:rPr lang="en-US" dirty="0" smtClean="0">
                <a:solidFill>
                  <a:schemeClr val="tx1"/>
                </a:solidFill>
              </a:rPr>
              <a:t>So it was that quails came up at evening and covered the camp, and in the morning the dew lay all around the camp. </a:t>
            </a:r>
            <a:endParaRPr lang="en-US" dirty="0">
              <a:solidFill>
                <a:schemeClr val="tx1"/>
              </a:solidFill>
            </a:endParaRPr>
          </a:p>
        </p:txBody>
      </p:sp>
      <p:sp>
        <p:nvSpPr>
          <p:cNvPr id="9" name="Rounded Rectangle 8"/>
          <p:cNvSpPr/>
          <p:nvPr/>
        </p:nvSpPr>
        <p:spPr>
          <a:xfrm>
            <a:off x="609600" y="6019800"/>
            <a:ext cx="758952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(Barnes) </a:t>
            </a:r>
            <a:r>
              <a:rPr lang="en-US" dirty="0" smtClean="0">
                <a:solidFill>
                  <a:schemeClr val="tx1"/>
                </a:solidFill>
              </a:rPr>
              <a:t>“The miracle consisted in the precise time of the arrival and its coincidence with the announcement”</a:t>
            </a:r>
            <a:endParaRPr lang="en-US" sz="1600" dirty="0">
              <a:solidFill>
                <a:schemeClr val="tx1"/>
              </a:solidFill>
            </a:endParaRPr>
          </a:p>
        </p:txBody>
      </p:sp>
      <p:sp>
        <p:nvSpPr>
          <p:cNvPr id="10" name="Rounded Rectangle 9"/>
          <p:cNvSpPr/>
          <p:nvPr/>
        </p:nvSpPr>
        <p:spPr>
          <a:xfrm>
            <a:off x="304800" y="4572000"/>
            <a:ext cx="850392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Quails</a:t>
            </a:r>
          </a:p>
          <a:p>
            <a:pPr algn="ctr"/>
            <a:r>
              <a:rPr lang="en-US" sz="1600" dirty="0" smtClean="0">
                <a:solidFill>
                  <a:schemeClr val="tx1"/>
                </a:solidFill>
              </a:rPr>
              <a:t>(Old Testament Times, R K Harrison)</a:t>
            </a:r>
            <a:br>
              <a:rPr lang="en-US" sz="1600" dirty="0" smtClean="0">
                <a:solidFill>
                  <a:schemeClr val="tx1"/>
                </a:solidFill>
              </a:rPr>
            </a:br>
            <a:r>
              <a:rPr lang="en-US" dirty="0" smtClean="0">
                <a:solidFill>
                  <a:schemeClr val="tx1"/>
                </a:solidFill>
              </a:rPr>
              <a:t>“Quails only land on the Mediterranean coast of the Sinai peninsula from Europe in the autumn and at dawn. By contrast, the hungry Israelites encountered them in the spring, in the evening, and during the month of March”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37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14</a:t>
            </a:r>
            <a:r>
              <a:rPr lang="en-US" dirty="0" smtClean="0">
                <a:solidFill>
                  <a:schemeClr val="tx1"/>
                </a:solidFill>
              </a:rPr>
              <a:t>And when the layer of dew lifted, there, on the surface of the wilderness, was a small round substance, </a:t>
            </a:r>
            <a:r>
              <a:rPr lang="en-US" i="1" dirty="0" smtClean="0">
                <a:solidFill>
                  <a:schemeClr val="tx1"/>
                </a:solidFill>
              </a:rPr>
              <a:t>as</a:t>
            </a:r>
            <a:r>
              <a:rPr lang="en-US" dirty="0" smtClean="0">
                <a:solidFill>
                  <a:schemeClr val="tx1"/>
                </a:solidFill>
              </a:rPr>
              <a:t> fine as frost on the ground.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15</a:t>
            </a:r>
            <a:r>
              <a:rPr lang="en-US" dirty="0" smtClean="0">
                <a:solidFill>
                  <a:schemeClr val="tx1"/>
                </a:solidFill>
              </a:rPr>
              <a:t>So when the children of Israel saw </a:t>
            </a:r>
            <a:r>
              <a:rPr lang="en-US" i="1" dirty="0" smtClean="0">
                <a:solidFill>
                  <a:schemeClr val="tx1"/>
                </a:solidFill>
              </a:rPr>
              <a:t>it,</a:t>
            </a:r>
            <a:r>
              <a:rPr lang="en-US" dirty="0" smtClean="0">
                <a:solidFill>
                  <a:schemeClr val="tx1"/>
                </a:solidFill>
              </a:rPr>
              <a:t> they said to one another, “What is it?” For they did not know what it </a:t>
            </a:r>
            <a:r>
              <a:rPr lang="en-US" i="1" dirty="0" smtClean="0">
                <a:solidFill>
                  <a:schemeClr val="tx1"/>
                </a:solidFill>
              </a:rPr>
              <a:t>was.</a:t>
            </a:r>
            <a:r>
              <a:rPr lang="en-US" dirty="0" smtClean="0">
                <a:solidFill>
                  <a:schemeClr val="tx1"/>
                </a:solidFill>
              </a:rPr>
              <a:t> And Moses said to them, “This </a:t>
            </a:r>
            <a:r>
              <a:rPr lang="en-US" i="1" dirty="0" smtClean="0">
                <a:solidFill>
                  <a:schemeClr val="tx1"/>
                </a:solidFill>
              </a:rPr>
              <a:t>is</a:t>
            </a:r>
            <a:r>
              <a:rPr lang="en-US" dirty="0" smtClean="0">
                <a:solidFill>
                  <a:schemeClr val="tx1"/>
                </a:solidFill>
              </a:rPr>
              <a:t> the bread which the Lord has given you to eat. </a:t>
            </a:r>
            <a:endParaRPr lang="en-US" dirty="0">
              <a:solidFill>
                <a:schemeClr val="tx1"/>
              </a:solidFill>
            </a:endParaRPr>
          </a:p>
        </p:txBody>
      </p:sp>
      <p:sp>
        <p:nvSpPr>
          <p:cNvPr id="3" name="Rectangle 2"/>
          <p:cNvSpPr/>
          <p:nvPr/>
        </p:nvSpPr>
        <p:spPr>
          <a:xfrm>
            <a:off x="0" y="4038600"/>
            <a:ext cx="9144000" cy="1097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16</a:t>
            </a:r>
            <a:r>
              <a:rPr lang="en-US" dirty="0" smtClean="0">
                <a:solidFill>
                  <a:schemeClr val="tx1"/>
                </a:solidFill>
              </a:rPr>
              <a:t>This is the thing which the Lord has commanded: ‘Let every man gather it according to each one’s need, one omer for each person, </a:t>
            </a:r>
            <a:r>
              <a:rPr lang="en-US" i="1" dirty="0" smtClean="0">
                <a:solidFill>
                  <a:schemeClr val="tx1"/>
                </a:solidFill>
              </a:rPr>
              <a:t>according to the</a:t>
            </a:r>
            <a:r>
              <a:rPr lang="en-US" dirty="0" smtClean="0">
                <a:solidFill>
                  <a:schemeClr val="tx1"/>
                </a:solidFill>
              </a:rPr>
              <a:t> number of persons; let every man take for </a:t>
            </a:r>
            <a:r>
              <a:rPr lang="en-US" i="1" dirty="0" smtClean="0">
                <a:solidFill>
                  <a:schemeClr val="tx1"/>
                </a:solidFill>
              </a:rPr>
              <a:t>those</a:t>
            </a:r>
            <a:r>
              <a:rPr lang="en-US" dirty="0" smtClean="0">
                <a:solidFill>
                  <a:schemeClr val="tx1"/>
                </a:solidFill>
              </a:rPr>
              <a:t> who </a:t>
            </a:r>
            <a:r>
              <a:rPr lang="en-US" i="1" dirty="0" smtClean="0">
                <a:solidFill>
                  <a:schemeClr val="tx1"/>
                </a:solidFill>
              </a:rPr>
              <a:t>are</a:t>
            </a:r>
            <a:r>
              <a:rPr lang="en-US" dirty="0" smtClean="0">
                <a:solidFill>
                  <a:schemeClr val="tx1"/>
                </a:solidFill>
              </a:rPr>
              <a:t> in his tent.’” </a:t>
            </a:r>
            <a:endParaRPr lang="en-US" dirty="0">
              <a:solidFill>
                <a:schemeClr val="tx1"/>
              </a:solidFill>
            </a:endParaRPr>
          </a:p>
        </p:txBody>
      </p:sp>
      <p:sp>
        <p:nvSpPr>
          <p:cNvPr id="4" name="Rounded Rectangle 3"/>
          <p:cNvSpPr/>
          <p:nvPr/>
        </p:nvSpPr>
        <p:spPr>
          <a:xfrm>
            <a:off x="381000" y="5257800"/>
            <a:ext cx="841248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(Zondervan Bible Backgrounds Commentary)</a:t>
            </a:r>
          </a:p>
          <a:p>
            <a:pPr algn="ctr"/>
            <a:r>
              <a:rPr lang="en-US" dirty="0" smtClean="0">
                <a:solidFill>
                  <a:schemeClr val="tx1"/>
                </a:solidFill>
              </a:rPr>
              <a:t>“the omer in earlier times was likely—around 1.75 liters, almost 2 quarts”</a:t>
            </a:r>
            <a:endParaRPr lang="en-US" dirty="0">
              <a:solidFill>
                <a:schemeClr val="tx1"/>
              </a:solidFill>
            </a:endParaRPr>
          </a:p>
        </p:txBody>
      </p:sp>
      <p:sp>
        <p:nvSpPr>
          <p:cNvPr id="5" name="Rounded Rectangle 4"/>
          <p:cNvSpPr/>
          <p:nvPr/>
        </p:nvSpPr>
        <p:spPr>
          <a:xfrm>
            <a:off x="381000" y="1828800"/>
            <a:ext cx="841248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(Expositors) </a:t>
            </a:r>
            <a:r>
              <a:rPr lang="en-US" sz="1600" i="1" dirty="0" smtClean="0">
                <a:solidFill>
                  <a:schemeClr val="tx1"/>
                </a:solidFill>
              </a:rPr>
              <a:t>manna= </a:t>
            </a:r>
            <a:r>
              <a:rPr lang="en-US" sz="1600" b="1" i="1" dirty="0" smtClean="0">
                <a:solidFill>
                  <a:schemeClr val="tx1"/>
                </a:solidFill>
              </a:rPr>
              <a:t>What is it</a:t>
            </a:r>
            <a:r>
              <a:rPr lang="en-US" sz="1600" i="1" dirty="0" smtClean="0">
                <a:solidFill>
                  <a:schemeClr val="tx1"/>
                </a:solidFill>
              </a:rPr>
              <a:t>?</a:t>
            </a:r>
          </a:p>
          <a:p>
            <a:pPr algn="ctr"/>
            <a:r>
              <a:rPr lang="en-US" dirty="0" smtClean="0">
                <a:solidFill>
                  <a:schemeClr val="tx1"/>
                </a:solidFill>
              </a:rPr>
              <a:t>“We agree with Rawlinson: manna ‘must be regarded as a peculiar substance, miraculously created for a special purpose, but similar in certain respects to certain known substances which are still produced in the Sinai region”</a:t>
            </a:r>
            <a:endParaRPr lang="en-US" dirty="0">
              <a:solidFill>
                <a:schemeClr val="tx1"/>
              </a:solidFill>
            </a:endParaRPr>
          </a:p>
        </p:txBody>
      </p:sp>
      <p:sp>
        <p:nvSpPr>
          <p:cNvPr id="6" name="Rounded Rectangle 5"/>
          <p:cNvSpPr/>
          <p:nvPr/>
        </p:nvSpPr>
        <p:spPr>
          <a:xfrm>
            <a:off x="609600" y="6096000"/>
            <a:ext cx="804672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There was enough manna for each person…they were not to take </a:t>
            </a:r>
            <a:r>
              <a:rPr lang="en-US" smtClean="0">
                <a:solidFill>
                  <a:schemeClr val="tx1"/>
                </a:solidFill>
              </a:rPr>
              <a:t>more then </a:t>
            </a:r>
            <a:r>
              <a:rPr lang="en-US" dirty="0" smtClean="0">
                <a:solidFill>
                  <a:schemeClr val="tx1"/>
                </a:solidFill>
              </a:rPr>
              <a:t>each person needed</a:t>
            </a:r>
            <a:endParaRPr lang="en-US" dirty="0">
              <a:solidFill>
                <a:schemeClr val="tx1"/>
              </a:solidFill>
            </a:endParaRPr>
          </a:p>
        </p:txBody>
      </p:sp>
      <p:sp>
        <p:nvSpPr>
          <p:cNvPr id="7" name="Rounded Rectangle 6"/>
          <p:cNvSpPr/>
          <p:nvPr/>
        </p:nvSpPr>
        <p:spPr>
          <a:xfrm>
            <a:off x="609600" y="3124200"/>
            <a:ext cx="786384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(LASB) </a:t>
            </a:r>
            <a:r>
              <a:rPr lang="en-US" dirty="0" smtClean="0">
                <a:solidFill>
                  <a:schemeClr val="tx1"/>
                </a:solidFill>
              </a:rPr>
              <a:t>“Manna appeared on the ground each day as thin flakes like frost. The people gathered it, ground it like grain, and made it into honey-tasting pancakes”</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17</a:t>
            </a:r>
            <a:r>
              <a:rPr lang="en-US" dirty="0" smtClean="0">
                <a:solidFill>
                  <a:schemeClr val="tx1"/>
                </a:solidFill>
              </a:rPr>
              <a:t>Then the children of Israel did so and gathered, some more, some less.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18</a:t>
            </a:r>
            <a:r>
              <a:rPr lang="en-US" dirty="0" smtClean="0">
                <a:solidFill>
                  <a:schemeClr val="tx1"/>
                </a:solidFill>
              </a:rPr>
              <a:t>So when they measured </a:t>
            </a:r>
            <a:r>
              <a:rPr lang="en-US" i="1" dirty="0" smtClean="0">
                <a:solidFill>
                  <a:schemeClr val="tx1"/>
                </a:solidFill>
              </a:rPr>
              <a:t>it</a:t>
            </a:r>
            <a:r>
              <a:rPr lang="en-US" dirty="0" smtClean="0">
                <a:solidFill>
                  <a:schemeClr val="tx1"/>
                </a:solidFill>
              </a:rPr>
              <a:t> by omers, he who gathered much had nothing left over, and he who gathered little had no lack. Every man had gathered according to each one’s need. </a:t>
            </a:r>
            <a:endParaRPr lang="en-US" dirty="0">
              <a:solidFill>
                <a:schemeClr val="tx1"/>
              </a:solidFill>
            </a:endParaRPr>
          </a:p>
        </p:txBody>
      </p:sp>
      <p:sp>
        <p:nvSpPr>
          <p:cNvPr id="3" name="Rectangle 2"/>
          <p:cNvSpPr/>
          <p:nvPr/>
        </p:nvSpPr>
        <p:spPr>
          <a:xfrm>
            <a:off x="0" y="426720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20</a:t>
            </a:r>
            <a:r>
              <a:rPr lang="en-US" dirty="0" smtClean="0">
                <a:solidFill>
                  <a:schemeClr val="tx1"/>
                </a:solidFill>
              </a:rPr>
              <a:t>Notwithstanding they did not heed Moses. But some of them left part of it until morning, and it bred worms and stank. And Moses was angry with them. </a:t>
            </a:r>
          </a:p>
          <a:p>
            <a:pPr algn="ct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Rounded Rectangle 3"/>
          <p:cNvSpPr/>
          <p:nvPr/>
        </p:nvSpPr>
        <p:spPr>
          <a:xfrm>
            <a:off x="304800" y="1447800"/>
            <a:ext cx="8595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v. 18 (Barnes)“</a:t>
            </a:r>
            <a:r>
              <a:rPr lang="en-US" dirty="0" smtClean="0">
                <a:solidFill>
                  <a:schemeClr val="tx1"/>
                </a:solidFill>
              </a:rPr>
              <a:t>Whatever the quantity each person had gathered, when he measured it in his tent, he found that he had just as many omers as he needed for the consumption of his family”</a:t>
            </a:r>
            <a:endParaRPr lang="en-US" dirty="0">
              <a:solidFill>
                <a:schemeClr val="tx1"/>
              </a:solidFill>
            </a:endParaRPr>
          </a:p>
        </p:txBody>
      </p:sp>
      <p:sp>
        <p:nvSpPr>
          <p:cNvPr id="5" name="Rounded Rectangle 4"/>
          <p:cNvSpPr/>
          <p:nvPr/>
        </p:nvSpPr>
        <p:spPr>
          <a:xfrm>
            <a:off x="228600" y="3352800"/>
            <a:ext cx="86868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19 (TEV)  </a:t>
            </a:r>
            <a:r>
              <a:rPr lang="en-US" dirty="0" smtClean="0">
                <a:solidFill>
                  <a:schemeClr val="tx1"/>
                </a:solidFill>
              </a:rPr>
              <a:t>Moses said to them, ‘No one is to keep any of it for tomorrow’</a:t>
            </a:r>
            <a:endParaRPr lang="en-US" dirty="0">
              <a:solidFill>
                <a:schemeClr val="tx1"/>
              </a:solidFill>
            </a:endParaRPr>
          </a:p>
        </p:txBody>
      </p:sp>
      <p:sp>
        <p:nvSpPr>
          <p:cNvPr id="6" name="Rounded Rectangle 5"/>
          <p:cNvSpPr/>
          <p:nvPr/>
        </p:nvSpPr>
        <p:spPr>
          <a:xfrm>
            <a:off x="0" y="2590800"/>
            <a:ext cx="914400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19</a:t>
            </a:r>
            <a:r>
              <a:rPr lang="en-US" dirty="0" smtClean="0">
                <a:solidFill>
                  <a:schemeClr val="tx1"/>
                </a:solidFill>
              </a:rPr>
              <a:t>And Moses said, “Let no one leave any of it till morning.” </a:t>
            </a:r>
            <a:endParaRPr lang="en-US" dirty="0">
              <a:solidFill>
                <a:schemeClr val="tx1"/>
              </a:solidFill>
            </a:endParaRPr>
          </a:p>
        </p:txBody>
      </p:sp>
      <p:sp>
        <p:nvSpPr>
          <p:cNvPr id="7" name="Rounded Rectangle 6"/>
          <p:cNvSpPr/>
          <p:nvPr/>
        </p:nvSpPr>
        <p:spPr>
          <a:xfrm>
            <a:off x="304800" y="5334000"/>
            <a:ext cx="8503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20 (TEV)  </a:t>
            </a:r>
            <a:r>
              <a:rPr lang="en-US" dirty="0" smtClean="0">
                <a:solidFill>
                  <a:schemeClr val="tx1"/>
                </a:solidFill>
              </a:rPr>
              <a:t>But some of them did not listen to Moses and saved part of it. The next morning it was full of worms and smelled rotten, and Moses was angry with them.</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21</a:t>
            </a:r>
            <a:r>
              <a:rPr lang="en-US" dirty="0" smtClean="0">
                <a:solidFill>
                  <a:schemeClr val="tx1"/>
                </a:solidFill>
              </a:rPr>
              <a:t>So they gathered it every morning, every man according to his need. And when the sun became hot, it melted. </a:t>
            </a:r>
            <a:endParaRPr lang="en-US" dirty="0">
              <a:solidFill>
                <a:schemeClr val="tx1"/>
              </a:solidFill>
            </a:endParaRPr>
          </a:p>
        </p:txBody>
      </p:sp>
      <p:sp>
        <p:nvSpPr>
          <p:cNvPr id="3" name="Rounded Rectangle 2"/>
          <p:cNvSpPr/>
          <p:nvPr/>
        </p:nvSpPr>
        <p:spPr>
          <a:xfrm>
            <a:off x="304800" y="2209800"/>
            <a:ext cx="8412480" cy="228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(Expositors) </a:t>
            </a:r>
            <a:r>
              <a:rPr lang="en-US" dirty="0" smtClean="0">
                <a:solidFill>
                  <a:schemeClr val="tx1"/>
                </a:solidFill>
              </a:rPr>
              <a:t>“In spite of his warning that God was testing [v.4] the people by ordering them not to leave any manna until the next morning, some …paid no attention to Moses. This test was to remind Israel that they did not live by bread alone but by every word that comes from the mouth of the Lord.</a:t>
            </a:r>
          </a:p>
          <a:p>
            <a:pPr algn="ctr"/>
            <a:endParaRPr lang="en-US" dirty="0" smtClean="0">
              <a:solidFill>
                <a:schemeClr val="tx1"/>
              </a:solidFill>
            </a:endParaRPr>
          </a:p>
          <a:p>
            <a:pPr algn="ctr"/>
            <a:r>
              <a:rPr lang="en-US" dirty="0" smtClean="0">
                <a:solidFill>
                  <a:schemeClr val="tx1"/>
                </a:solidFill>
              </a:rPr>
              <a:t> Furthermore, it taught Israel that even their daily bread was a gift from God; therefore they were to live in daily dependence upon him”</a:t>
            </a:r>
            <a:endParaRPr lang="en-US" sz="1600"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4" name="Rounded Rectangle 3"/>
          <p:cNvSpPr/>
          <p:nvPr/>
        </p:nvSpPr>
        <p:spPr>
          <a:xfrm>
            <a:off x="457200" y="990600"/>
            <a:ext cx="81381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21 (TEV) </a:t>
            </a:r>
            <a:r>
              <a:rPr lang="en-US" dirty="0" smtClean="0">
                <a:solidFill>
                  <a:schemeClr val="tx1"/>
                </a:solidFill>
              </a:rPr>
              <a:t>Every morning each one gathered as much as he needed; and when the sun grew hot, what was left on the ground melted.</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22</a:t>
            </a:r>
            <a:r>
              <a:rPr lang="en-US" dirty="0" smtClean="0">
                <a:solidFill>
                  <a:schemeClr val="tx1"/>
                </a:solidFill>
              </a:rPr>
              <a:t>And so it was, on the sixth day, </a:t>
            </a:r>
            <a:r>
              <a:rPr lang="en-US" i="1" dirty="0" smtClean="0">
                <a:solidFill>
                  <a:schemeClr val="tx1"/>
                </a:solidFill>
              </a:rPr>
              <a:t>that</a:t>
            </a:r>
            <a:r>
              <a:rPr lang="en-US" dirty="0" smtClean="0">
                <a:solidFill>
                  <a:schemeClr val="tx1"/>
                </a:solidFill>
              </a:rPr>
              <a:t> they gathered twice as much bread, two omers for each one. And all the rulers of the congregation came and told Moses. </a:t>
            </a:r>
          </a:p>
          <a:p>
            <a:pPr algn="ct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Rectangle 3"/>
          <p:cNvSpPr/>
          <p:nvPr/>
        </p:nvSpPr>
        <p:spPr>
          <a:xfrm>
            <a:off x="0" y="3352800"/>
            <a:ext cx="9144000" cy="1097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23</a:t>
            </a:r>
            <a:r>
              <a:rPr lang="en-US" dirty="0" smtClean="0">
                <a:solidFill>
                  <a:schemeClr val="tx1"/>
                </a:solidFill>
              </a:rPr>
              <a:t>Then he said to them, “This </a:t>
            </a:r>
            <a:r>
              <a:rPr lang="en-US" i="1" dirty="0" smtClean="0">
                <a:solidFill>
                  <a:schemeClr val="tx1"/>
                </a:solidFill>
              </a:rPr>
              <a:t>is what</a:t>
            </a:r>
            <a:r>
              <a:rPr lang="en-US" dirty="0" smtClean="0">
                <a:solidFill>
                  <a:schemeClr val="tx1"/>
                </a:solidFill>
              </a:rPr>
              <a:t> the Lord has said: ‘Tomorrow </a:t>
            </a:r>
            <a:r>
              <a:rPr lang="en-US" i="1" dirty="0" smtClean="0">
                <a:solidFill>
                  <a:schemeClr val="tx1"/>
                </a:solidFill>
              </a:rPr>
              <a:t>is</a:t>
            </a:r>
            <a:r>
              <a:rPr lang="en-US" dirty="0" smtClean="0">
                <a:solidFill>
                  <a:schemeClr val="tx1"/>
                </a:solidFill>
              </a:rPr>
              <a:t> a Sabbath rest, a holy Sabbath to the Lord. Bake what you will bake </a:t>
            </a:r>
            <a:r>
              <a:rPr lang="en-US" i="1" dirty="0" smtClean="0">
                <a:solidFill>
                  <a:schemeClr val="tx1"/>
                </a:solidFill>
              </a:rPr>
              <a:t>today,</a:t>
            </a:r>
            <a:r>
              <a:rPr lang="en-US" dirty="0" smtClean="0">
                <a:solidFill>
                  <a:schemeClr val="tx1"/>
                </a:solidFill>
              </a:rPr>
              <a:t> and boil what you will boil; and lay up for yourselves all that remains, to be kept until morning.’” </a:t>
            </a:r>
            <a:endParaRPr lang="en-US" dirty="0">
              <a:solidFill>
                <a:schemeClr val="tx1"/>
              </a:solidFill>
            </a:endParaRPr>
          </a:p>
        </p:txBody>
      </p:sp>
      <p:sp>
        <p:nvSpPr>
          <p:cNvPr id="5" name="Rounded Rectangle 4"/>
          <p:cNvSpPr/>
          <p:nvPr/>
        </p:nvSpPr>
        <p:spPr>
          <a:xfrm>
            <a:off x="381000" y="1752600"/>
            <a:ext cx="841248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(Barnes) “twice as much bread”</a:t>
            </a:r>
          </a:p>
          <a:p>
            <a:pPr algn="ctr"/>
            <a:r>
              <a:rPr lang="en-US" dirty="0" smtClean="0">
                <a:solidFill>
                  <a:schemeClr val="tx1"/>
                </a:solidFill>
              </a:rPr>
              <a:t>“From this passage and from [v.5] it is inferred that the seventh day was previously known to the people as a day separate from all others, and if so, it must have been observed as an ancient and primeval institution”</a:t>
            </a:r>
            <a:endParaRPr lang="en-US" dirty="0">
              <a:solidFill>
                <a:schemeClr val="tx1"/>
              </a:solidFill>
            </a:endParaRPr>
          </a:p>
        </p:txBody>
      </p:sp>
      <p:sp>
        <p:nvSpPr>
          <p:cNvPr id="6" name="Rounded Rectangle 5"/>
          <p:cNvSpPr/>
          <p:nvPr/>
        </p:nvSpPr>
        <p:spPr>
          <a:xfrm>
            <a:off x="914400" y="838200"/>
            <a:ext cx="758952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(Keil and Delitzch)</a:t>
            </a:r>
          </a:p>
          <a:p>
            <a:pPr algn="ctr"/>
            <a:r>
              <a:rPr lang="en-US" dirty="0" smtClean="0">
                <a:solidFill>
                  <a:schemeClr val="tx1"/>
                </a:solidFill>
              </a:rPr>
              <a:t>“On the 6</a:t>
            </a:r>
            <a:r>
              <a:rPr lang="en-US" baseline="30000" dirty="0" smtClean="0">
                <a:solidFill>
                  <a:schemeClr val="tx1"/>
                </a:solidFill>
              </a:rPr>
              <a:t>th</a:t>
            </a:r>
            <a:r>
              <a:rPr lang="en-US" dirty="0" smtClean="0">
                <a:solidFill>
                  <a:schemeClr val="tx1"/>
                </a:solidFill>
              </a:rPr>
              <a:t> day of the week the quantity yielded was twice as much…the princes of Israel informed Moses of this”</a:t>
            </a:r>
            <a:endParaRPr lang="en-US" dirty="0">
              <a:solidFill>
                <a:schemeClr val="tx1"/>
              </a:solidFill>
            </a:endParaRPr>
          </a:p>
        </p:txBody>
      </p:sp>
      <p:sp>
        <p:nvSpPr>
          <p:cNvPr id="7" name="Rounded Rectangle 6"/>
          <p:cNvSpPr/>
          <p:nvPr/>
        </p:nvSpPr>
        <p:spPr>
          <a:xfrm>
            <a:off x="0" y="4648200"/>
            <a:ext cx="91440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“What the Lord </a:t>
            </a:r>
            <a:r>
              <a:rPr lang="en-US" b="1" dirty="0" smtClean="0">
                <a:solidFill>
                  <a:schemeClr val="tx1"/>
                </a:solidFill>
              </a:rPr>
              <a:t>has said</a:t>
            </a:r>
            <a:r>
              <a:rPr lang="en-US" dirty="0" smtClean="0">
                <a:solidFill>
                  <a:schemeClr val="tx1"/>
                </a:solidFill>
              </a:rPr>
              <a:t>”</a:t>
            </a:r>
          </a:p>
          <a:p>
            <a:pPr algn="ctr"/>
            <a:r>
              <a:rPr lang="en-US" sz="1600" dirty="0" smtClean="0">
                <a:solidFill>
                  <a:schemeClr val="tx1"/>
                </a:solidFill>
              </a:rPr>
              <a:t>(Matthew Poole) </a:t>
            </a:r>
            <a:r>
              <a:rPr lang="en-US" dirty="0" smtClean="0">
                <a:solidFill>
                  <a:schemeClr val="tx1"/>
                </a:solidFill>
              </a:rPr>
              <a:t>“either to Moses by inspiration, or to the former Patriarchs upon like occasions: this practice is agreeable to the former word and law of God concerning the Sabbath”</a:t>
            </a:r>
            <a:endParaRPr lang="en-US" sz="1600" dirty="0">
              <a:solidFill>
                <a:schemeClr val="tx1"/>
              </a:solidFill>
            </a:endParaRPr>
          </a:p>
        </p:txBody>
      </p:sp>
      <p:sp>
        <p:nvSpPr>
          <p:cNvPr id="8" name="Rounded Rectangle 7"/>
          <p:cNvSpPr/>
          <p:nvPr/>
        </p:nvSpPr>
        <p:spPr>
          <a:xfrm>
            <a:off x="0" y="5715000"/>
            <a:ext cx="9144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(Adam Clarke) </a:t>
            </a:r>
            <a:r>
              <a:rPr lang="en-US" dirty="0" smtClean="0">
                <a:solidFill>
                  <a:schemeClr val="tx1"/>
                </a:solidFill>
              </a:rPr>
              <a:t>“it is here spoken of as being perfectly well known, from its having been  generally observed. The commandment, it is true, may be considered as being now renewed”</a:t>
            </a:r>
            <a:endParaRPr lang="en-US" sz="1600" dirty="0">
              <a:solidFill>
                <a:schemeClr val="tx1"/>
              </a:solidFill>
            </a:endParaRPr>
          </a:p>
        </p:txBody>
      </p:sp>
      <p:sp>
        <p:nvSpPr>
          <p:cNvPr id="9" name="Rounded Rectangle 8"/>
          <p:cNvSpPr/>
          <p:nvPr/>
        </p:nvSpPr>
        <p:spPr>
          <a:xfrm>
            <a:off x="5486400" y="3048000"/>
            <a:ext cx="3017520" cy="274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First mention of the Sabbath in Bible</a:t>
            </a:r>
            <a:endParaRPr lang="en-US"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62200" y="0"/>
            <a:ext cx="4572000" cy="548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Review</a:t>
            </a:r>
            <a:endParaRPr lang="en-US" dirty="0">
              <a:solidFill>
                <a:schemeClr val="tx1"/>
              </a:solidFill>
            </a:endParaRPr>
          </a:p>
        </p:txBody>
      </p:sp>
      <p:sp>
        <p:nvSpPr>
          <p:cNvPr id="3" name="Rounded Rectangle 2"/>
          <p:cNvSpPr/>
          <p:nvPr/>
        </p:nvSpPr>
        <p:spPr>
          <a:xfrm>
            <a:off x="0" y="685800"/>
            <a:ext cx="914400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12</a:t>
            </a:r>
          </a:p>
          <a:p>
            <a:pPr algn="ctr"/>
            <a:r>
              <a:rPr lang="en-US" dirty="0" smtClean="0">
                <a:solidFill>
                  <a:schemeClr val="tx1"/>
                </a:solidFill>
              </a:rPr>
              <a:t>God revealed his calendar to Israel and gave them instructions for Passover and Unleavened Bread</a:t>
            </a:r>
          </a:p>
          <a:p>
            <a:pPr algn="ctr">
              <a:buFont typeface="Wingdings" pitchFamily="2" charset="2"/>
              <a:buChar char="§"/>
            </a:pPr>
            <a:r>
              <a:rPr lang="en-US" dirty="0" smtClean="0">
                <a:solidFill>
                  <a:schemeClr val="tx1"/>
                </a:solidFill>
              </a:rPr>
              <a:t>Israel left Egypt after 430 years (rejoicing)</a:t>
            </a:r>
            <a:endParaRPr lang="en-US" dirty="0">
              <a:solidFill>
                <a:schemeClr val="tx1"/>
              </a:solidFill>
            </a:endParaRPr>
          </a:p>
        </p:txBody>
      </p:sp>
      <p:sp>
        <p:nvSpPr>
          <p:cNvPr id="4" name="Rounded Rectangle 3"/>
          <p:cNvSpPr/>
          <p:nvPr/>
        </p:nvSpPr>
        <p:spPr>
          <a:xfrm>
            <a:off x="0" y="2133600"/>
            <a:ext cx="9144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13</a:t>
            </a:r>
          </a:p>
          <a:p>
            <a:pPr algn="ctr">
              <a:buFont typeface="Wingdings" pitchFamily="2" charset="2"/>
              <a:buChar char="§"/>
            </a:pPr>
            <a:r>
              <a:rPr lang="en-US" dirty="0" smtClean="0">
                <a:solidFill>
                  <a:schemeClr val="tx1"/>
                </a:solidFill>
              </a:rPr>
              <a:t>Israel instructed to set apart the firstborn (for service to God)</a:t>
            </a:r>
          </a:p>
          <a:p>
            <a:pPr algn="ctr">
              <a:buFont typeface="Wingdings" pitchFamily="2" charset="2"/>
              <a:buChar char="§"/>
            </a:pPr>
            <a:r>
              <a:rPr lang="en-US" dirty="0" smtClean="0">
                <a:solidFill>
                  <a:schemeClr val="tx1"/>
                </a:solidFill>
              </a:rPr>
              <a:t>Israel did not take the direct route to Canaan (along the Mediterranean)</a:t>
            </a:r>
          </a:p>
          <a:p>
            <a:pPr algn="ctr">
              <a:buFont typeface="Wingdings" pitchFamily="2" charset="2"/>
              <a:buChar char="§"/>
            </a:pPr>
            <a:r>
              <a:rPr lang="en-US" dirty="0" smtClean="0">
                <a:solidFill>
                  <a:schemeClr val="tx1"/>
                </a:solidFill>
              </a:rPr>
              <a:t>God accompanied Israel in a pillar of cloud, and pillar of fire by night</a:t>
            </a:r>
          </a:p>
        </p:txBody>
      </p:sp>
      <p:sp>
        <p:nvSpPr>
          <p:cNvPr id="5" name="Rounded Rectangle 4"/>
          <p:cNvSpPr/>
          <p:nvPr/>
        </p:nvSpPr>
        <p:spPr>
          <a:xfrm>
            <a:off x="0" y="3581400"/>
            <a:ext cx="91440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14</a:t>
            </a:r>
          </a:p>
          <a:p>
            <a:pPr algn="ctr">
              <a:buFont typeface="Wingdings" pitchFamily="2" charset="2"/>
              <a:buChar char="§"/>
            </a:pPr>
            <a:r>
              <a:rPr lang="en-US" dirty="0" smtClean="0">
                <a:solidFill>
                  <a:schemeClr val="tx1"/>
                </a:solidFill>
              </a:rPr>
              <a:t>Pharaoh pursues Israel when he thinks they are boxed in at the Red Sea</a:t>
            </a:r>
          </a:p>
          <a:p>
            <a:pPr algn="ctr">
              <a:buFont typeface="Wingdings" pitchFamily="2" charset="2"/>
              <a:buChar char="§"/>
            </a:pPr>
            <a:r>
              <a:rPr lang="en-US" dirty="0" smtClean="0">
                <a:solidFill>
                  <a:schemeClr val="tx1"/>
                </a:solidFill>
              </a:rPr>
              <a:t>Israel was afraid and complained when they saw Pharaoh’s army approaching</a:t>
            </a:r>
          </a:p>
          <a:p>
            <a:pPr algn="ctr">
              <a:buFont typeface="Wingdings" pitchFamily="2" charset="2"/>
              <a:buChar char="§"/>
            </a:pPr>
            <a:r>
              <a:rPr lang="en-US" dirty="0" smtClean="0">
                <a:solidFill>
                  <a:schemeClr val="tx1"/>
                </a:solidFill>
              </a:rPr>
              <a:t>God delivered them and destroyed Pharaoh’s army</a:t>
            </a:r>
          </a:p>
          <a:p>
            <a:pPr algn="ctr"/>
            <a:endParaRPr lang="en-US" dirty="0">
              <a:solidFill>
                <a:schemeClr val="tx1"/>
              </a:solidFill>
            </a:endParaRPr>
          </a:p>
        </p:txBody>
      </p:sp>
      <p:sp>
        <p:nvSpPr>
          <p:cNvPr id="6" name="Rectangle 5"/>
          <p:cNvSpPr/>
          <p:nvPr/>
        </p:nvSpPr>
        <p:spPr>
          <a:xfrm>
            <a:off x="0" y="5029200"/>
            <a:ext cx="9144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Exodus 14:30-31</a:t>
            </a:r>
            <a:br>
              <a:rPr lang="en-US" dirty="0" smtClean="0">
                <a:solidFill>
                  <a:schemeClr val="tx1"/>
                </a:solidFill>
              </a:rPr>
            </a:br>
            <a:r>
              <a:rPr lang="en-US" baseline="30000" dirty="0" smtClean="0">
                <a:solidFill>
                  <a:schemeClr val="tx1"/>
                </a:solidFill>
              </a:rPr>
              <a:t>30</a:t>
            </a:r>
            <a:r>
              <a:rPr lang="en-US" dirty="0" smtClean="0">
                <a:solidFill>
                  <a:schemeClr val="tx1"/>
                </a:solidFill>
              </a:rPr>
              <a:t>So the Lord saved Israel that day out of the hand of the Egyptians, and Israel saw the Egyptians dead on the seashore.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31</a:t>
            </a:r>
            <a:r>
              <a:rPr lang="en-US" dirty="0" smtClean="0">
                <a:solidFill>
                  <a:schemeClr val="tx1"/>
                </a:solidFill>
              </a:rPr>
              <a:t>Thus Israel saw the great work which the Lord had done in Egypt; so the people feared the Lord, and believed the Lord and His servant Moses.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6240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24</a:t>
            </a:r>
            <a:r>
              <a:rPr lang="en-US" dirty="0" smtClean="0">
                <a:solidFill>
                  <a:schemeClr val="tx1"/>
                </a:solidFill>
              </a:rPr>
              <a:t>So they laid it up till morning, as Moses commanded; and it did not stink, nor were there any worms in it. </a:t>
            </a:r>
            <a:br>
              <a:rPr lang="en-US" dirty="0" smtClean="0">
                <a:solidFill>
                  <a:schemeClr val="tx1"/>
                </a:solidFill>
              </a:rPr>
            </a:br>
            <a:r>
              <a:rPr lang="en-US" baseline="30000" dirty="0" smtClean="0">
                <a:solidFill>
                  <a:schemeClr val="tx1"/>
                </a:solidFill>
              </a:rPr>
              <a:t>25</a:t>
            </a:r>
            <a:r>
              <a:rPr lang="en-US" dirty="0" smtClean="0">
                <a:solidFill>
                  <a:schemeClr val="tx1"/>
                </a:solidFill>
              </a:rPr>
              <a:t>Then Moses said, “Eat that today, for today </a:t>
            </a:r>
            <a:r>
              <a:rPr lang="en-US" i="1" dirty="0" smtClean="0">
                <a:solidFill>
                  <a:schemeClr val="tx1"/>
                </a:solidFill>
              </a:rPr>
              <a:t>is</a:t>
            </a:r>
            <a:r>
              <a:rPr lang="en-US" dirty="0" smtClean="0">
                <a:solidFill>
                  <a:schemeClr val="tx1"/>
                </a:solidFill>
              </a:rPr>
              <a:t> a Sabbath to the Lord; today you will not find it in the field. </a:t>
            </a:r>
            <a:br>
              <a:rPr lang="en-US" dirty="0" smtClean="0">
                <a:solidFill>
                  <a:schemeClr val="tx1"/>
                </a:solidFill>
              </a:rPr>
            </a:br>
            <a:r>
              <a:rPr lang="en-US" baseline="30000" dirty="0" smtClean="0">
                <a:solidFill>
                  <a:schemeClr val="tx1"/>
                </a:solidFill>
              </a:rPr>
              <a:t>26</a:t>
            </a:r>
            <a:r>
              <a:rPr lang="en-US" dirty="0" smtClean="0">
                <a:solidFill>
                  <a:schemeClr val="tx1"/>
                </a:solidFill>
              </a:rPr>
              <a:t>Six days you shall gather it, but on the seventh day, the Sabbath, there will be none.” </a:t>
            </a:r>
          </a:p>
          <a:p>
            <a:pPr algn="ctr"/>
            <a:r>
              <a:rPr lang="en-US" dirty="0" smtClean="0">
                <a:solidFill>
                  <a:schemeClr val="tx1"/>
                </a:solidFill>
              </a:rPr>
              <a:t> </a:t>
            </a:r>
            <a:endParaRPr lang="en-US" dirty="0">
              <a:solidFill>
                <a:schemeClr val="tx1"/>
              </a:solidFill>
            </a:endParaRPr>
          </a:p>
        </p:txBody>
      </p:sp>
      <p:sp>
        <p:nvSpPr>
          <p:cNvPr id="3" name="Rounded Rectangle 2"/>
          <p:cNvSpPr/>
          <p:nvPr/>
        </p:nvSpPr>
        <p:spPr>
          <a:xfrm>
            <a:off x="228600" y="5638800"/>
            <a:ext cx="8686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(NSB) </a:t>
            </a:r>
            <a:r>
              <a:rPr lang="en-US" dirty="0" smtClean="0">
                <a:solidFill>
                  <a:schemeClr val="tx1"/>
                </a:solidFill>
              </a:rPr>
              <a:t>“The characteristics of manna were a built-in reminder of the importance of the Sabbath day in the life of the people of Israel”</a:t>
            </a:r>
            <a:endParaRPr lang="en-US" sz="1600" dirty="0">
              <a:solidFill>
                <a:schemeClr val="tx1"/>
              </a:solidFill>
            </a:endParaRPr>
          </a:p>
        </p:txBody>
      </p:sp>
      <p:sp>
        <p:nvSpPr>
          <p:cNvPr id="4" name="Rounded Rectangle 3"/>
          <p:cNvSpPr/>
          <p:nvPr/>
        </p:nvSpPr>
        <p:spPr>
          <a:xfrm>
            <a:off x="228600" y="0"/>
            <a:ext cx="8686800" cy="17373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(Expositors) </a:t>
            </a:r>
            <a:r>
              <a:rPr lang="en-US" dirty="0" smtClean="0">
                <a:solidFill>
                  <a:schemeClr val="tx1"/>
                </a:solidFill>
              </a:rPr>
              <a:t>“The day of rest, a holy Sabbath to the Lord, did not originate with the Sinaitic legislation; for even in 20: 8-11 it was grounded in the ordinances of creation 2:2-3.</a:t>
            </a:r>
          </a:p>
          <a:p>
            <a:pPr algn="ctr"/>
            <a:endParaRPr lang="en-US" dirty="0" smtClean="0">
              <a:solidFill>
                <a:schemeClr val="tx1"/>
              </a:solidFill>
            </a:endParaRPr>
          </a:p>
          <a:p>
            <a:pPr algn="ctr"/>
            <a:r>
              <a:rPr lang="en-US" dirty="0" smtClean="0">
                <a:solidFill>
                  <a:schemeClr val="tx1"/>
                </a:solidFill>
              </a:rPr>
              <a:t>The  7</a:t>
            </a:r>
            <a:r>
              <a:rPr lang="en-US" baseline="30000" dirty="0" smtClean="0">
                <a:solidFill>
                  <a:schemeClr val="tx1"/>
                </a:solidFill>
              </a:rPr>
              <a:t>th</a:t>
            </a:r>
            <a:r>
              <a:rPr lang="en-US" dirty="0" smtClean="0">
                <a:solidFill>
                  <a:schemeClr val="tx1"/>
                </a:solidFill>
              </a:rPr>
              <a:t> day was to be a day of cessation or rest therefore, food preparations for the morrow were to be made on the 6</a:t>
            </a:r>
            <a:r>
              <a:rPr lang="en-US" baseline="30000" dirty="0" smtClean="0">
                <a:solidFill>
                  <a:schemeClr val="tx1"/>
                </a:solidFill>
              </a:rPr>
              <a:t>th</a:t>
            </a:r>
            <a:r>
              <a:rPr lang="en-US" dirty="0" smtClean="0">
                <a:solidFill>
                  <a:schemeClr val="tx1"/>
                </a:solidFill>
              </a:rPr>
              <a:t> day”</a:t>
            </a:r>
          </a:p>
          <a:p>
            <a:pPr algn="ctr"/>
            <a:r>
              <a:rPr lang="en-US" dirty="0" smtClean="0">
                <a:solidFill>
                  <a:schemeClr val="tx1"/>
                </a:solidFill>
              </a:rPr>
              <a:t> </a:t>
            </a:r>
            <a:endParaRPr lang="en-US" dirty="0">
              <a:solidFill>
                <a:schemeClr val="tx1"/>
              </a:solidFill>
            </a:endParaRPr>
          </a:p>
        </p:txBody>
      </p:sp>
      <p:sp>
        <p:nvSpPr>
          <p:cNvPr id="5" name="Rounded Rectangle 4"/>
          <p:cNvSpPr/>
          <p:nvPr/>
        </p:nvSpPr>
        <p:spPr>
          <a:xfrm>
            <a:off x="533400" y="1828800"/>
            <a:ext cx="8138160" cy="20116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(JFB) “</a:t>
            </a:r>
            <a:r>
              <a:rPr lang="en-US" dirty="0" smtClean="0">
                <a:solidFill>
                  <a:schemeClr val="tx1"/>
                </a:solidFill>
              </a:rPr>
              <a:t>tomorrow is a Sabbath rest</a:t>
            </a:r>
            <a:r>
              <a:rPr lang="en-US" sz="1600" dirty="0" smtClean="0">
                <a:solidFill>
                  <a:schemeClr val="tx1"/>
                </a:solidFill>
              </a:rPr>
              <a:t>”</a:t>
            </a:r>
            <a:br>
              <a:rPr lang="en-US" sz="1600" dirty="0" smtClean="0">
                <a:solidFill>
                  <a:schemeClr val="tx1"/>
                </a:solidFill>
              </a:rPr>
            </a:br>
            <a:r>
              <a:rPr lang="en-US" dirty="0" smtClean="0">
                <a:solidFill>
                  <a:schemeClr val="tx1"/>
                </a:solidFill>
              </a:rPr>
              <a:t>“This is just the language which would naturally be employed by one who wished to </a:t>
            </a:r>
            <a:r>
              <a:rPr lang="en-US" b="1" dirty="0" smtClean="0">
                <a:solidFill>
                  <a:schemeClr val="tx1"/>
                </a:solidFill>
              </a:rPr>
              <a:t>remind </a:t>
            </a:r>
            <a:r>
              <a:rPr lang="en-US" dirty="0" smtClean="0">
                <a:solidFill>
                  <a:schemeClr val="tx1"/>
                </a:solidFill>
              </a:rPr>
              <a:t>his hearers of the morrow being…cessation from their ordinary employments.  </a:t>
            </a:r>
          </a:p>
          <a:p>
            <a:pPr algn="ctr"/>
            <a:r>
              <a:rPr lang="en-US" dirty="0" smtClean="0">
                <a:solidFill>
                  <a:schemeClr val="tx1"/>
                </a:solidFill>
              </a:rPr>
              <a:t> it is quite appropriate, on the idea of his speaking to them respecting an ordinance with which they were familiarly acquainted.</a:t>
            </a:r>
            <a:r>
              <a:rPr lang="en-US" sz="1600" dirty="0" smtClean="0">
                <a:solidFill>
                  <a:schemeClr val="tx1"/>
                </a:solidFill>
              </a:rPr>
              <a:t> </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03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27</a:t>
            </a:r>
            <a:r>
              <a:rPr lang="en-US" dirty="0" smtClean="0">
                <a:solidFill>
                  <a:schemeClr val="tx1"/>
                </a:solidFill>
              </a:rPr>
              <a:t>Now it happened </a:t>
            </a:r>
            <a:r>
              <a:rPr lang="en-US" i="1" dirty="0" smtClean="0">
                <a:solidFill>
                  <a:schemeClr val="tx1"/>
                </a:solidFill>
              </a:rPr>
              <a:t>that some</a:t>
            </a:r>
            <a:r>
              <a:rPr lang="en-US" dirty="0" smtClean="0">
                <a:solidFill>
                  <a:schemeClr val="tx1"/>
                </a:solidFill>
              </a:rPr>
              <a:t> of the people went out on the seventh day to gather, but they found none. </a:t>
            </a:r>
            <a:br>
              <a:rPr lang="en-US" dirty="0" smtClean="0">
                <a:solidFill>
                  <a:schemeClr val="tx1"/>
                </a:solidFill>
              </a:rPr>
            </a:br>
            <a:r>
              <a:rPr lang="en-US" baseline="30000" dirty="0" smtClean="0">
                <a:solidFill>
                  <a:schemeClr val="tx1"/>
                </a:solidFill>
              </a:rPr>
              <a:t>28</a:t>
            </a:r>
            <a:r>
              <a:rPr lang="en-US" dirty="0" smtClean="0">
                <a:solidFill>
                  <a:schemeClr val="tx1"/>
                </a:solidFill>
              </a:rPr>
              <a:t>And the Lord said to Moses, “How long do you refuse to keep My commandments and My laws? </a:t>
            </a:r>
            <a:br>
              <a:rPr lang="en-US" dirty="0" smtClean="0">
                <a:solidFill>
                  <a:schemeClr val="tx1"/>
                </a:solidFill>
              </a:rPr>
            </a:br>
            <a:r>
              <a:rPr lang="en-US" baseline="30000" dirty="0" smtClean="0">
                <a:solidFill>
                  <a:schemeClr val="tx1"/>
                </a:solidFill>
              </a:rPr>
              <a:t>29</a:t>
            </a:r>
            <a:r>
              <a:rPr lang="en-US" dirty="0" smtClean="0">
                <a:solidFill>
                  <a:schemeClr val="tx1"/>
                </a:solidFill>
              </a:rPr>
              <a:t>See! For the Lord has given you the Sabbath; therefore He gives you on the sixth day bread for two days. Let every man remain in his place; let no man go out of his place on the seventh day.” </a:t>
            </a:r>
            <a:br>
              <a:rPr lang="en-US" dirty="0" smtClean="0">
                <a:solidFill>
                  <a:schemeClr val="tx1"/>
                </a:solidFill>
              </a:rPr>
            </a:br>
            <a:r>
              <a:rPr lang="en-US" baseline="30000" dirty="0" smtClean="0">
                <a:solidFill>
                  <a:schemeClr val="tx1"/>
                </a:solidFill>
              </a:rPr>
              <a:t>30</a:t>
            </a:r>
            <a:r>
              <a:rPr lang="en-US" dirty="0" smtClean="0">
                <a:solidFill>
                  <a:schemeClr val="tx1"/>
                </a:solidFill>
              </a:rPr>
              <a:t>So the people rested on the seventh day. </a:t>
            </a:r>
            <a:endParaRPr lang="en-US" dirty="0">
              <a:solidFill>
                <a:schemeClr val="tx1"/>
              </a:solidFill>
            </a:endParaRPr>
          </a:p>
        </p:txBody>
      </p:sp>
      <p:sp>
        <p:nvSpPr>
          <p:cNvPr id="3" name="Rectangle 2"/>
          <p:cNvSpPr/>
          <p:nvPr/>
        </p:nvSpPr>
        <p:spPr>
          <a:xfrm>
            <a:off x="0" y="4724400"/>
            <a:ext cx="9144000" cy="10058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31</a:t>
            </a:r>
            <a:r>
              <a:rPr lang="en-US" dirty="0" smtClean="0">
                <a:solidFill>
                  <a:schemeClr val="tx1"/>
                </a:solidFill>
              </a:rPr>
              <a:t>And the </a:t>
            </a:r>
            <a:r>
              <a:rPr lang="en-US" b="1" dirty="0" smtClean="0">
                <a:solidFill>
                  <a:schemeClr val="tx1"/>
                </a:solidFill>
              </a:rPr>
              <a:t>house of Israel </a:t>
            </a:r>
            <a:r>
              <a:rPr lang="en-US" dirty="0" smtClean="0">
                <a:solidFill>
                  <a:schemeClr val="tx1"/>
                </a:solidFill>
              </a:rPr>
              <a:t>called its name </a:t>
            </a:r>
            <a:r>
              <a:rPr lang="en-US" baseline="30000" dirty="0" smtClean="0">
                <a:solidFill>
                  <a:schemeClr val="tx1"/>
                </a:solidFill>
              </a:rPr>
              <a:t>£</a:t>
            </a:r>
            <a:r>
              <a:rPr lang="en-US" dirty="0" smtClean="0">
                <a:solidFill>
                  <a:schemeClr val="tx1"/>
                </a:solidFill>
              </a:rPr>
              <a:t>Manna. And it </a:t>
            </a:r>
            <a:r>
              <a:rPr lang="en-US" i="1" dirty="0" smtClean="0">
                <a:solidFill>
                  <a:schemeClr val="tx1"/>
                </a:solidFill>
              </a:rPr>
              <a:t>was</a:t>
            </a:r>
            <a:r>
              <a:rPr lang="en-US" dirty="0" smtClean="0">
                <a:solidFill>
                  <a:schemeClr val="tx1"/>
                </a:solidFill>
              </a:rPr>
              <a:t> like white coriander seed, and the taste of it </a:t>
            </a:r>
            <a:r>
              <a:rPr lang="en-US" i="1" dirty="0" smtClean="0">
                <a:solidFill>
                  <a:schemeClr val="tx1"/>
                </a:solidFill>
              </a:rPr>
              <a:t>was</a:t>
            </a:r>
            <a:r>
              <a:rPr lang="en-US" dirty="0" smtClean="0">
                <a:solidFill>
                  <a:schemeClr val="tx1"/>
                </a:solidFill>
              </a:rPr>
              <a:t> like wafers </a:t>
            </a:r>
            <a:r>
              <a:rPr lang="en-US" i="1" dirty="0" smtClean="0">
                <a:solidFill>
                  <a:schemeClr val="tx1"/>
                </a:solidFill>
              </a:rPr>
              <a:t>made</a:t>
            </a:r>
            <a:r>
              <a:rPr lang="en-US" dirty="0" smtClean="0">
                <a:solidFill>
                  <a:schemeClr val="tx1"/>
                </a:solidFill>
              </a:rPr>
              <a:t> with honey. </a:t>
            </a:r>
            <a:endParaRPr lang="en-US" dirty="0">
              <a:solidFill>
                <a:schemeClr val="tx1"/>
              </a:solidFill>
            </a:endParaRPr>
          </a:p>
        </p:txBody>
      </p:sp>
      <p:sp>
        <p:nvSpPr>
          <p:cNvPr id="4" name="Rounded Rectangle 3"/>
          <p:cNvSpPr/>
          <p:nvPr/>
        </p:nvSpPr>
        <p:spPr>
          <a:xfrm>
            <a:off x="228600" y="2209800"/>
            <a:ext cx="8686800" cy="14630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28 “How long do you refuse to keep My commandments and My laws?”</a:t>
            </a:r>
          </a:p>
          <a:p>
            <a:pPr algn="ctr"/>
            <a:endParaRPr lang="en-US" dirty="0" smtClean="0">
              <a:solidFill>
                <a:schemeClr val="tx1"/>
              </a:solidFill>
            </a:endParaRPr>
          </a:p>
          <a:p>
            <a:pPr algn="ctr"/>
            <a:r>
              <a:rPr lang="en-US" dirty="0" smtClean="0">
                <a:solidFill>
                  <a:schemeClr val="tx1"/>
                </a:solidFill>
              </a:rPr>
              <a:t>(JFB) “language which, while it sufficiently attests the ungrateful and disobedient character of the Israelitish people, would not have been used in reference to an institution of recent origin”</a:t>
            </a:r>
            <a:endParaRPr lang="en-US" dirty="0">
              <a:solidFill>
                <a:schemeClr val="tx1"/>
              </a:solidFill>
            </a:endParaRPr>
          </a:p>
        </p:txBody>
      </p:sp>
      <p:sp>
        <p:nvSpPr>
          <p:cNvPr id="5" name="Rounded Rectangle 4"/>
          <p:cNvSpPr/>
          <p:nvPr/>
        </p:nvSpPr>
        <p:spPr>
          <a:xfrm>
            <a:off x="0" y="5791200"/>
            <a:ext cx="91440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(Barnes) “</a:t>
            </a:r>
            <a:r>
              <a:rPr lang="en-US" dirty="0" smtClean="0">
                <a:solidFill>
                  <a:schemeClr val="tx1"/>
                </a:solidFill>
              </a:rPr>
              <a:t>it was not indeed the common manna</a:t>
            </a:r>
            <a:r>
              <a:rPr lang="en-US" sz="1600" dirty="0" smtClean="0">
                <a:solidFill>
                  <a:schemeClr val="tx1"/>
                </a:solidFill>
              </a:rPr>
              <a:t>”</a:t>
            </a:r>
          </a:p>
          <a:p>
            <a:pPr algn="ctr"/>
            <a:r>
              <a:rPr lang="en-US" sz="1600" dirty="0" smtClean="0">
                <a:solidFill>
                  <a:schemeClr val="tx1"/>
                </a:solidFill>
              </a:rPr>
              <a:t>(Companion Bible)</a:t>
            </a:r>
          </a:p>
          <a:p>
            <a:pPr algn="ctr"/>
            <a:r>
              <a:rPr lang="en-US" sz="1600" dirty="0" smtClean="0">
                <a:solidFill>
                  <a:schemeClr val="tx1"/>
                </a:solidFill>
              </a:rPr>
              <a:t>“Seven characteristics:  small , round [v.14]   white, sweet [v.31]  hard [Num. 11:8]  melted [Num.14:9] </a:t>
            </a:r>
          </a:p>
          <a:p>
            <a:pPr algn="ctr"/>
            <a:r>
              <a:rPr lang="en-US" sz="1600" dirty="0" smtClean="0">
                <a:solidFill>
                  <a:schemeClr val="tx1"/>
                </a:solidFill>
              </a:rPr>
              <a:t>from heaven daily [v.13]   </a:t>
            </a:r>
            <a:endParaRPr lang="en-US" sz="1600" dirty="0">
              <a:solidFill>
                <a:schemeClr val="tx1"/>
              </a:solidFill>
            </a:endParaRPr>
          </a:p>
        </p:txBody>
      </p:sp>
      <p:sp>
        <p:nvSpPr>
          <p:cNvPr id="6" name="Rounded Rectangle 5"/>
          <p:cNvSpPr/>
          <p:nvPr/>
        </p:nvSpPr>
        <p:spPr>
          <a:xfrm>
            <a:off x="304800" y="3733800"/>
            <a:ext cx="85039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“let no man go out of his place on the 7</a:t>
            </a:r>
            <a:r>
              <a:rPr lang="en-US" baseline="30000" dirty="0" smtClean="0">
                <a:solidFill>
                  <a:schemeClr val="tx1"/>
                </a:solidFill>
              </a:rPr>
              <a:t>th</a:t>
            </a:r>
            <a:r>
              <a:rPr lang="en-US" dirty="0" smtClean="0">
                <a:solidFill>
                  <a:schemeClr val="tx1"/>
                </a:solidFill>
              </a:rPr>
              <a:t> day”</a:t>
            </a:r>
          </a:p>
          <a:p>
            <a:pPr algn="ctr"/>
            <a:r>
              <a:rPr lang="en-US" sz="1600" dirty="0" smtClean="0">
                <a:solidFill>
                  <a:schemeClr val="tx1"/>
                </a:solidFill>
              </a:rPr>
              <a:t>(Barnes) </a:t>
            </a:r>
            <a:r>
              <a:rPr lang="en-US" dirty="0" smtClean="0">
                <a:solidFill>
                  <a:schemeClr val="tx1"/>
                </a:solidFill>
              </a:rPr>
              <a:t>“they were not to go forth from their place to gather manna….the spirit of the law is sacred rest”</a:t>
            </a:r>
            <a:endParaRPr lang="en-US" sz="1600" dirty="0">
              <a:solidFill>
                <a:schemeClr val="tx1"/>
              </a:solidFill>
            </a:endParaRPr>
          </a:p>
        </p:txBody>
      </p:sp>
      <p:sp>
        <p:nvSpPr>
          <p:cNvPr id="7" name="Rounded Rectangle 6"/>
          <p:cNvSpPr/>
          <p:nvPr/>
        </p:nvSpPr>
        <p:spPr>
          <a:xfrm>
            <a:off x="609600" y="5334000"/>
            <a:ext cx="1737360" cy="274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1st occurrence</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32</a:t>
            </a:r>
            <a:r>
              <a:rPr lang="en-US" dirty="0" smtClean="0">
                <a:solidFill>
                  <a:schemeClr val="tx1"/>
                </a:solidFill>
              </a:rPr>
              <a:t>Then Moses said, “This </a:t>
            </a:r>
            <a:r>
              <a:rPr lang="en-US" i="1" dirty="0" smtClean="0">
                <a:solidFill>
                  <a:schemeClr val="tx1"/>
                </a:solidFill>
              </a:rPr>
              <a:t>is</a:t>
            </a:r>
            <a:r>
              <a:rPr lang="en-US" dirty="0" smtClean="0">
                <a:solidFill>
                  <a:schemeClr val="tx1"/>
                </a:solidFill>
              </a:rPr>
              <a:t> the thing which the Lord has commanded: ‘Fill an omer with it, to be kept for your generations, that they may see the bread with which I fed you in the wilderness, when I brought you out of the land of Egypt.’”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33</a:t>
            </a:r>
            <a:r>
              <a:rPr lang="en-US" dirty="0" smtClean="0">
                <a:solidFill>
                  <a:schemeClr val="tx1"/>
                </a:solidFill>
              </a:rPr>
              <a:t>And Moses said to Aaron, “Take a pot and put an omer of manna in it, and lay it up before the Lord, </a:t>
            </a:r>
            <a:r>
              <a:rPr lang="en-US" b="1" dirty="0" smtClean="0">
                <a:solidFill>
                  <a:schemeClr val="tx1"/>
                </a:solidFill>
              </a:rPr>
              <a:t>to be kept for your generations</a:t>
            </a:r>
            <a:r>
              <a:rPr lang="en-US" dirty="0" smtClean="0">
                <a:solidFill>
                  <a:schemeClr val="tx1"/>
                </a:solidFill>
              </a:rPr>
              <a:t>.” </a:t>
            </a:r>
            <a:endParaRPr lang="en-US" dirty="0">
              <a:solidFill>
                <a:schemeClr val="tx1"/>
              </a:solidFill>
            </a:endParaRPr>
          </a:p>
        </p:txBody>
      </p:sp>
      <p:sp>
        <p:nvSpPr>
          <p:cNvPr id="3" name="Rectangle 2"/>
          <p:cNvSpPr/>
          <p:nvPr/>
        </p:nvSpPr>
        <p:spPr>
          <a:xfrm>
            <a:off x="0" y="557784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35</a:t>
            </a:r>
            <a:r>
              <a:rPr lang="en-US" dirty="0" smtClean="0">
                <a:solidFill>
                  <a:schemeClr val="tx1"/>
                </a:solidFill>
              </a:rPr>
              <a:t>And the children of Israel ate manna forty years, until they came to an inhabited land; they ate manna until they came to the border of the land of Canaan.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36</a:t>
            </a:r>
            <a:r>
              <a:rPr lang="en-US" dirty="0" smtClean="0">
                <a:solidFill>
                  <a:schemeClr val="tx1"/>
                </a:solidFill>
              </a:rPr>
              <a:t>Now an omer </a:t>
            </a:r>
            <a:r>
              <a:rPr lang="en-US" i="1" dirty="0" smtClean="0">
                <a:solidFill>
                  <a:schemeClr val="tx1"/>
                </a:solidFill>
              </a:rPr>
              <a:t>is</a:t>
            </a:r>
            <a:r>
              <a:rPr lang="en-US" dirty="0" smtClean="0">
                <a:solidFill>
                  <a:schemeClr val="tx1"/>
                </a:solidFill>
              </a:rPr>
              <a:t> one-tenth of an ephah.  </a:t>
            </a:r>
            <a:endParaRPr lang="en-US" dirty="0">
              <a:solidFill>
                <a:schemeClr val="tx1"/>
              </a:solidFill>
            </a:endParaRPr>
          </a:p>
        </p:txBody>
      </p:sp>
      <p:sp>
        <p:nvSpPr>
          <p:cNvPr id="4" name="Rounded Rectangle 3"/>
          <p:cNvSpPr/>
          <p:nvPr/>
        </p:nvSpPr>
        <p:spPr>
          <a:xfrm>
            <a:off x="304800" y="1905000"/>
            <a:ext cx="8595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(LASB) </a:t>
            </a:r>
            <a:r>
              <a:rPr lang="en-US" dirty="0" smtClean="0">
                <a:solidFill>
                  <a:schemeClr val="tx1"/>
                </a:solidFill>
              </a:rPr>
              <a:t>“The Hebrews put some manna in a special jar as a reminder of the way God provided for them in the wilderness.” </a:t>
            </a:r>
          </a:p>
          <a:p>
            <a:pPr algn="ctr">
              <a:buFont typeface="Wingdings" pitchFamily="2" charset="2"/>
              <a:buChar char="§"/>
            </a:pPr>
            <a:r>
              <a:rPr lang="en-US" dirty="0" smtClean="0">
                <a:solidFill>
                  <a:schemeClr val="tx1"/>
                </a:solidFill>
              </a:rPr>
              <a:t>And as a reminder of God’s goodness for future generations</a:t>
            </a:r>
            <a:endParaRPr lang="en-US" dirty="0">
              <a:solidFill>
                <a:schemeClr val="tx1"/>
              </a:solidFill>
            </a:endParaRPr>
          </a:p>
        </p:txBody>
      </p:sp>
      <p:sp>
        <p:nvSpPr>
          <p:cNvPr id="5" name="Rounded Rectangle 4"/>
          <p:cNvSpPr/>
          <p:nvPr/>
        </p:nvSpPr>
        <p:spPr>
          <a:xfrm>
            <a:off x="457200" y="3657600"/>
            <a:ext cx="8229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“The manna was to </a:t>
            </a:r>
            <a:r>
              <a:rPr lang="en-US" smtClean="0">
                <a:solidFill>
                  <a:schemeClr val="tx1"/>
                </a:solidFill>
              </a:rPr>
              <a:t>be placed </a:t>
            </a:r>
            <a:r>
              <a:rPr lang="en-US" dirty="0" smtClean="0">
                <a:solidFill>
                  <a:schemeClr val="tx1"/>
                </a:solidFill>
              </a:rPr>
              <a:t>in front of the testimony. The testimony refers to the two tablets of the law which were in the ‘ark [of the covenant] of the testimony”</a:t>
            </a:r>
            <a:endParaRPr lang="en-US" dirty="0">
              <a:solidFill>
                <a:schemeClr val="tx1"/>
              </a:solidFill>
            </a:endParaRPr>
          </a:p>
        </p:txBody>
      </p:sp>
      <p:sp>
        <p:nvSpPr>
          <p:cNvPr id="6" name="Rounded Rectangle 5"/>
          <p:cNvSpPr/>
          <p:nvPr/>
        </p:nvSpPr>
        <p:spPr>
          <a:xfrm>
            <a:off x="762000" y="4724400"/>
            <a:ext cx="768096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(Companion) </a:t>
            </a:r>
            <a:r>
              <a:rPr lang="en-US" dirty="0" smtClean="0">
                <a:solidFill>
                  <a:schemeClr val="tx1"/>
                </a:solidFill>
              </a:rPr>
              <a:t>‘the testimony’= the ark, the ark not yet made</a:t>
            </a:r>
            <a:endParaRPr lang="en-US" sz="1600" dirty="0" smtClean="0">
              <a:solidFill>
                <a:schemeClr val="tx1"/>
              </a:solidFill>
            </a:endParaRPr>
          </a:p>
          <a:p>
            <a:pPr algn="ctr"/>
            <a:r>
              <a:rPr lang="en-US" sz="1600" dirty="0" smtClean="0">
                <a:solidFill>
                  <a:schemeClr val="tx1"/>
                </a:solidFill>
              </a:rPr>
              <a:t>Fig. Hysterologia—a prior mention of a subsequent event</a:t>
            </a:r>
            <a:endParaRPr lang="en-US" dirty="0" smtClean="0">
              <a:solidFill>
                <a:schemeClr val="tx1"/>
              </a:solidFill>
            </a:endParaRPr>
          </a:p>
        </p:txBody>
      </p:sp>
      <p:sp>
        <p:nvSpPr>
          <p:cNvPr id="7" name="Rectangle 6"/>
          <p:cNvSpPr/>
          <p:nvPr/>
        </p:nvSpPr>
        <p:spPr>
          <a:xfrm>
            <a:off x="0" y="3048000"/>
            <a:ext cx="91440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 </a:t>
            </a:r>
          </a:p>
          <a:p>
            <a:pPr algn="ctr"/>
            <a:r>
              <a:rPr lang="en-US" baseline="30000" dirty="0" smtClean="0">
                <a:solidFill>
                  <a:schemeClr val="tx1"/>
                </a:solidFill>
              </a:rPr>
              <a:t>34</a:t>
            </a:r>
            <a:r>
              <a:rPr lang="en-US" dirty="0" smtClean="0">
                <a:solidFill>
                  <a:schemeClr val="tx1"/>
                </a:solidFill>
              </a:rPr>
              <a:t>As the Lord commanded Moses, so Aaron laid it up before the Testimony, to be kept. </a:t>
            </a:r>
          </a:p>
          <a:p>
            <a:pPr algn="ct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a:t>
            </a:r>
            <a:r>
              <a:rPr lang="en-US" dirty="0" smtClean="0">
                <a:solidFill>
                  <a:schemeClr val="tx1"/>
                </a:solidFill>
              </a:rPr>
              <a:t>Then all the congregation of the children of Israel set out on their journey from the Wilderness of Sin, according to the commandment of the Lord, and camped in Rephidim; but </a:t>
            </a:r>
            <a:r>
              <a:rPr lang="en-US" i="1" dirty="0" smtClean="0">
                <a:solidFill>
                  <a:schemeClr val="tx1"/>
                </a:solidFill>
              </a:rPr>
              <a:t>there was</a:t>
            </a:r>
            <a:r>
              <a:rPr lang="en-US" dirty="0" smtClean="0">
                <a:solidFill>
                  <a:schemeClr val="tx1"/>
                </a:solidFill>
              </a:rPr>
              <a:t> no water for the people to drink. </a:t>
            </a:r>
            <a:br>
              <a:rPr lang="en-US" dirty="0" smtClean="0">
                <a:solidFill>
                  <a:schemeClr val="tx1"/>
                </a:solidFill>
              </a:rPr>
            </a:br>
            <a:endParaRPr lang="en-US" dirty="0">
              <a:solidFill>
                <a:schemeClr val="tx1"/>
              </a:solidFill>
            </a:endParaRPr>
          </a:p>
        </p:txBody>
      </p:sp>
      <p:sp>
        <p:nvSpPr>
          <p:cNvPr id="3" name="Rectangle 2"/>
          <p:cNvSpPr/>
          <p:nvPr/>
        </p:nvSpPr>
        <p:spPr>
          <a:xfrm>
            <a:off x="0" y="54864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3</a:t>
            </a:r>
            <a:r>
              <a:rPr lang="en-US" dirty="0" smtClean="0">
                <a:solidFill>
                  <a:schemeClr val="tx1"/>
                </a:solidFill>
              </a:rPr>
              <a:t>And the people thirsted there for water, and the people complained against Moses, and said, “Why </a:t>
            </a:r>
            <a:r>
              <a:rPr lang="en-US" i="1" dirty="0" smtClean="0">
                <a:solidFill>
                  <a:schemeClr val="tx1"/>
                </a:solidFill>
              </a:rPr>
              <a:t>is</a:t>
            </a:r>
            <a:r>
              <a:rPr lang="en-US" dirty="0" smtClean="0">
                <a:solidFill>
                  <a:schemeClr val="tx1"/>
                </a:solidFill>
              </a:rPr>
              <a:t> it you have brought us up out of Egypt, to kill us and our children and our livestock with thirst?” </a:t>
            </a:r>
            <a:endParaRPr lang="en-US" dirty="0">
              <a:solidFill>
                <a:schemeClr val="tx1"/>
              </a:solidFill>
            </a:endParaRPr>
          </a:p>
        </p:txBody>
      </p:sp>
      <p:sp>
        <p:nvSpPr>
          <p:cNvPr id="4" name="Oval 3"/>
          <p:cNvSpPr/>
          <p:nvPr/>
        </p:nvSpPr>
        <p:spPr>
          <a:xfrm>
            <a:off x="2743200" y="0"/>
            <a:ext cx="347472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Chapter 17</a:t>
            </a:r>
            <a:endParaRPr lang="en-US">
              <a:solidFill>
                <a:schemeClr val="tx1"/>
              </a:solidFill>
            </a:endParaRPr>
          </a:p>
        </p:txBody>
      </p:sp>
      <p:sp>
        <p:nvSpPr>
          <p:cNvPr id="6" name="Rectangle 5"/>
          <p:cNvSpPr/>
          <p:nvPr/>
        </p:nvSpPr>
        <p:spPr>
          <a:xfrm>
            <a:off x="0" y="32766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a:t>
            </a:r>
            <a:r>
              <a:rPr lang="en-US" dirty="0" smtClean="0">
                <a:solidFill>
                  <a:schemeClr val="tx1"/>
                </a:solidFill>
              </a:rPr>
              <a:t>Therefore the people contended with Moses, and said, “Give us water, that we may drink.” So Moses said to them, “Why do you contend with me? Why do you tempt the Lord?” </a:t>
            </a:r>
            <a:endParaRPr lang="en-US" dirty="0">
              <a:solidFill>
                <a:schemeClr val="tx1"/>
              </a:solidFill>
            </a:endParaRPr>
          </a:p>
        </p:txBody>
      </p:sp>
      <p:sp>
        <p:nvSpPr>
          <p:cNvPr id="7" name="Rounded Rectangle 6"/>
          <p:cNvSpPr/>
          <p:nvPr/>
        </p:nvSpPr>
        <p:spPr>
          <a:xfrm>
            <a:off x="152400" y="2057400"/>
            <a:ext cx="438912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They also camped at Dophkah and Alush before Rephidim [Num. 33:12-14]</a:t>
            </a:r>
            <a:endParaRPr lang="en-US" sz="1600" dirty="0">
              <a:solidFill>
                <a:schemeClr val="tx1"/>
              </a:solidFill>
            </a:endParaRPr>
          </a:p>
        </p:txBody>
      </p:sp>
      <p:sp>
        <p:nvSpPr>
          <p:cNvPr id="8" name="Rounded Rectangle 7"/>
          <p:cNvSpPr/>
          <p:nvPr/>
        </p:nvSpPr>
        <p:spPr>
          <a:xfrm>
            <a:off x="4724400" y="2057400"/>
            <a:ext cx="429768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‘Rephidim was close to Sinai..”</a:t>
            </a:r>
          </a:p>
          <a:p>
            <a:pPr algn="ctr"/>
            <a:endParaRPr lang="en-US" sz="1600" dirty="0" smtClean="0">
              <a:solidFill>
                <a:schemeClr val="tx1"/>
              </a:solidFill>
            </a:endParaRPr>
          </a:p>
          <a:p>
            <a:pPr algn="ctr">
              <a:buFont typeface="Wingdings" pitchFamily="2" charset="2"/>
              <a:buChar char="Ø"/>
            </a:pPr>
            <a:r>
              <a:rPr lang="en-US" dirty="0" smtClean="0">
                <a:solidFill>
                  <a:schemeClr val="tx1"/>
                </a:solidFill>
              </a:rPr>
              <a:t>An oasis, but there was no water</a:t>
            </a:r>
            <a:endParaRPr lang="en-US" dirty="0">
              <a:solidFill>
                <a:schemeClr val="tx1"/>
              </a:solidFill>
            </a:endParaRPr>
          </a:p>
        </p:txBody>
      </p:sp>
      <p:sp>
        <p:nvSpPr>
          <p:cNvPr id="9" name="Rounded Rectangle 8"/>
          <p:cNvSpPr/>
          <p:nvPr/>
        </p:nvSpPr>
        <p:spPr>
          <a:xfrm>
            <a:off x="152400" y="4343400"/>
            <a:ext cx="466344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 ‘contended’— “can be in strife, contention or even litigation” </a:t>
            </a:r>
            <a:r>
              <a:rPr lang="en-US" sz="1600" dirty="0" smtClean="0">
                <a:solidFill>
                  <a:schemeClr val="tx1"/>
                </a:solidFill>
              </a:rPr>
              <a:t>(Expositors)</a:t>
            </a:r>
            <a:endParaRPr lang="en-US" dirty="0">
              <a:solidFill>
                <a:schemeClr val="tx1"/>
              </a:solidFill>
            </a:endParaRPr>
          </a:p>
        </p:txBody>
      </p:sp>
      <p:sp>
        <p:nvSpPr>
          <p:cNvPr id="10" name="Rounded Rectangle 9"/>
          <p:cNvSpPr/>
          <p:nvPr/>
        </p:nvSpPr>
        <p:spPr>
          <a:xfrm>
            <a:off x="5029200" y="4343400"/>
            <a:ext cx="4114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was worse than their murmurings of distrust at Marah” </a:t>
            </a:r>
            <a:r>
              <a:rPr lang="en-US" sz="1600" dirty="0" smtClean="0">
                <a:solidFill>
                  <a:schemeClr val="tx1"/>
                </a:solidFill>
              </a:rPr>
              <a:t>(BKC)</a:t>
            </a:r>
          </a:p>
          <a:p>
            <a:pPr algn="ctr">
              <a:buFont typeface="Wingdings" pitchFamily="2" charset="2"/>
              <a:buChar char="Ø"/>
            </a:pPr>
            <a:r>
              <a:rPr lang="en-US" sz="1600" dirty="0" smtClean="0">
                <a:solidFill>
                  <a:schemeClr val="tx1"/>
                </a:solidFill>
              </a:rPr>
              <a:t>They want to stone Moses [v.4]</a:t>
            </a:r>
            <a:endParaRPr lang="en-US" dirty="0">
              <a:solidFill>
                <a:schemeClr val="tx1"/>
              </a:solidFill>
            </a:endParaRPr>
          </a:p>
        </p:txBody>
      </p:sp>
      <p:cxnSp>
        <p:nvCxnSpPr>
          <p:cNvPr id="12" name="Straight Arrow Connector 11"/>
          <p:cNvCxnSpPr/>
          <p:nvPr/>
        </p:nvCxnSpPr>
        <p:spPr>
          <a:xfrm flipH="1">
            <a:off x="6477000" y="1371600"/>
            <a:ext cx="381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0" y="914400"/>
            <a:ext cx="7029223" cy="5943600"/>
          </a:xfrm>
          <a:prstGeom prst="rect">
            <a:avLst/>
          </a:prstGeom>
          <a:noFill/>
          <a:ln w="9525">
            <a:noFill/>
            <a:miter lim="800000"/>
            <a:headEnd/>
            <a:tailEnd/>
          </a:ln>
          <a:effectLst/>
        </p:spPr>
      </p:pic>
      <p:sp>
        <p:nvSpPr>
          <p:cNvPr id="3" name="Rounded Rectangle 2"/>
          <p:cNvSpPr/>
          <p:nvPr/>
        </p:nvSpPr>
        <p:spPr>
          <a:xfrm>
            <a:off x="7086600" y="4724400"/>
            <a:ext cx="20116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Rephidim</a:t>
            </a:r>
            <a:endParaRPr lang="en-US" dirty="0">
              <a:solidFill>
                <a:schemeClr val="tx1"/>
              </a:solidFill>
            </a:endParaRPr>
          </a:p>
        </p:txBody>
      </p:sp>
      <p:cxnSp>
        <p:nvCxnSpPr>
          <p:cNvPr id="5" name="Straight Arrow Connector 4"/>
          <p:cNvCxnSpPr/>
          <p:nvPr/>
        </p:nvCxnSpPr>
        <p:spPr>
          <a:xfrm flipH="1">
            <a:off x="4191000" y="5181600"/>
            <a:ext cx="3352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447800" y="0"/>
            <a:ext cx="64008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1 “…the children of Israel set out on their journey from the Wilderness of Sin…..and camped in Rephidim…”</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3774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4</a:t>
            </a:r>
            <a:r>
              <a:rPr lang="en-US" dirty="0" smtClean="0">
                <a:solidFill>
                  <a:schemeClr val="tx1"/>
                </a:solidFill>
              </a:rPr>
              <a:t>So Moses cried out to the Lord, saying, “What shall I do with this people? They are almost ready to stone me!” </a:t>
            </a:r>
            <a:br>
              <a:rPr lang="en-US" dirty="0" smtClean="0">
                <a:solidFill>
                  <a:schemeClr val="tx1"/>
                </a:solidFill>
              </a:rPr>
            </a:br>
            <a:r>
              <a:rPr lang="en-US" baseline="30000" dirty="0" smtClean="0">
                <a:solidFill>
                  <a:schemeClr val="tx1"/>
                </a:solidFill>
              </a:rPr>
              <a:t>5</a:t>
            </a:r>
            <a:r>
              <a:rPr lang="en-US" dirty="0" smtClean="0">
                <a:solidFill>
                  <a:schemeClr val="tx1"/>
                </a:solidFill>
              </a:rPr>
              <a:t>And the Lord said to Moses, “Go on before the people, and take with you some of the elders of Israel. Also take in your hand your rod with which you struck the river, and go. </a:t>
            </a:r>
          </a:p>
          <a:p>
            <a:pPr algn="ctr"/>
            <a:endParaRPr lang="en-US" dirty="0" smtClean="0">
              <a:solidFill>
                <a:schemeClr val="tx1"/>
              </a:solidFill>
            </a:endParaRPr>
          </a:p>
          <a:p>
            <a:pPr algn="ctr"/>
            <a:r>
              <a:rPr lang="en-US" baseline="30000" dirty="0" smtClean="0">
                <a:solidFill>
                  <a:schemeClr val="tx1"/>
                </a:solidFill>
              </a:rPr>
              <a:t>6</a:t>
            </a:r>
            <a:r>
              <a:rPr lang="en-US" dirty="0" smtClean="0">
                <a:solidFill>
                  <a:schemeClr val="tx1"/>
                </a:solidFill>
              </a:rPr>
              <a:t>Behold, I will stand before you there on the rock in Horeb; and you shall strike the rock, and water will come out of it, that the people may drink.” And Moses did so in the sight of the elders of Israel. </a:t>
            </a:r>
          </a:p>
          <a:p>
            <a:pPr algn="ctr"/>
            <a:endParaRPr lang="en-US" dirty="0">
              <a:solidFill>
                <a:schemeClr val="tx1"/>
              </a:solidFill>
            </a:endParaRPr>
          </a:p>
        </p:txBody>
      </p:sp>
      <p:sp>
        <p:nvSpPr>
          <p:cNvPr id="3" name="Rectangle 2"/>
          <p:cNvSpPr/>
          <p:nvPr/>
        </p:nvSpPr>
        <p:spPr>
          <a:xfrm>
            <a:off x="0" y="38100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dirty="0" smtClean="0">
              <a:solidFill>
                <a:schemeClr val="tx1"/>
              </a:solidFill>
            </a:endParaRPr>
          </a:p>
          <a:p>
            <a:pPr algn="ctr"/>
            <a:r>
              <a:rPr lang="en-US" baseline="30000" dirty="0" smtClean="0">
                <a:solidFill>
                  <a:schemeClr val="tx1"/>
                </a:solidFill>
              </a:rPr>
              <a:t>7</a:t>
            </a:r>
            <a:r>
              <a:rPr lang="en-US" dirty="0" smtClean="0">
                <a:solidFill>
                  <a:schemeClr val="tx1"/>
                </a:solidFill>
              </a:rPr>
              <a:t>So he called the name of the place Massah</a:t>
            </a:r>
            <a:r>
              <a:rPr lang="en-US" baseline="30000" dirty="0" smtClean="0">
                <a:solidFill>
                  <a:schemeClr val="tx1"/>
                </a:solidFill>
              </a:rPr>
              <a:t>£</a:t>
            </a:r>
            <a:r>
              <a:rPr lang="en-US" dirty="0" smtClean="0">
                <a:solidFill>
                  <a:schemeClr val="tx1"/>
                </a:solidFill>
              </a:rPr>
              <a:t> and </a:t>
            </a:r>
            <a:r>
              <a:rPr lang="en-US" baseline="30000" dirty="0" smtClean="0">
                <a:solidFill>
                  <a:schemeClr val="tx1"/>
                </a:solidFill>
              </a:rPr>
              <a:t>£</a:t>
            </a:r>
            <a:r>
              <a:rPr lang="en-US" dirty="0" smtClean="0">
                <a:solidFill>
                  <a:schemeClr val="tx1"/>
                </a:solidFill>
              </a:rPr>
              <a:t>Meribah, because of the contention of the children of Israel, and because they tempted the Lord, saying, “Is the Lord among us or not?” </a:t>
            </a:r>
          </a:p>
          <a:p>
            <a:pPr algn="ctr"/>
            <a:r>
              <a:rPr lang="en-US" dirty="0" smtClean="0">
                <a:solidFill>
                  <a:schemeClr val="tx1"/>
                </a:solidFill>
              </a:rPr>
              <a:t> </a:t>
            </a:r>
            <a:endParaRPr lang="en-US" dirty="0">
              <a:solidFill>
                <a:schemeClr val="tx1"/>
              </a:solidFill>
            </a:endParaRPr>
          </a:p>
        </p:txBody>
      </p:sp>
      <p:sp>
        <p:nvSpPr>
          <p:cNvPr id="5" name="Rounded Rectangle 4"/>
          <p:cNvSpPr/>
          <p:nvPr/>
        </p:nvSpPr>
        <p:spPr>
          <a:xfrm>
            <a:off x="304800" y="2514600"/>
            <a:ext cx="8595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God provided water for them by means of another miracle…Moses used the same rod he struck the Nile River in the 1</a:t>
            </a:r>
            <a:r>
              <a:rPr lang="en-US" baseline="30000" dirty="0" smtClean="0">
                <a:solidFill>
                  <a:schemeClr val="tx1"/>
                </a:solidFill>
              </a:rPr>
              <a:t>st</a:t>
            </a:r>
            <a:r>
              <a:rPr lang="en-US" dirty="0" smtClean="0">
                <a:solidFill>
                  <a:schemeClr val="tx1"/>
                </a:solidFill>
              </a:rPr>
              <a:t> plague</a:t>
            </a:r>
            <a:endParaRPr lang="en-US" dirty="0">
              <a:solidFill>
                <a:schemeClr val="tx1"/>
              </a:solidFill>
            </a:endParaRPr>
          </a:p>
        </p:txBody>
      </p:sp>
      <p:sp>
        <p:nvSpPr>
          <p:cNvPr id="6" name="Rounded Rectangle 5"/>
          <p:cNvSpPr/>
          <p:nvPr/>
        </p:nvSpPr>
        <p:spPr>
          <a:xfrm>
            <a:off x="387927" y="4862945"/>
            <a:ext cx="356616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Massah= testing</a:t>
            </a:r>
            <a:endParaRPr lang="en-US" dirty="0">
              <a:solidFill>
                <a:schemeClr val="tx1"/>
              </a:solidFill>
            </a:endParaRPr>
          </a:p>
        </p:txBody>
      </p:sp>
      <p:sp>
        <p:nvSpPr>
          <p:cNvPr id="7" name="Rounded Rectangle 6"/>
          <p:cNvSpPr/>
          <p:nvPr/>
        </p:nvSpPr>
        <p:spPr>
          <a:xfrm>
            <a:off x="5410200" y="4876800"/>
            <a:ext cx="320040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Meribah= quarreling/contention</a:t>
            </a:r>
            <a:endParaRPr lang="en-US" dirty="0">
              <a:solidFill>
                <a:schemeClr val="tx1"/>
              </a:solidFill>
            </a:endParaRPr>
          </a:p>
        </p:txBody>
      </p:sp>
      <p:sp>
        <p:nvSpPr>
          <p:cNvPr id="8" name="Rounded Rectangle 7"/>
          <p:cNvSpPr/>
          <p:nvPr/>
        </p:nvSpPr>
        <p:spPr>
          <a:xfrm>
            <a:off x="838200" y="5715000"/>
            <a:ext cx="74980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 the Lord among us or not?”—a ridiculous and outrageous question…after all of the miracles they had witnessed</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00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8</a:t>
            </a:r>
            <a:r>
              <a:rPr lang="en-US" dirty="0" smtClean="0">
                <a:solidFill>
                  <a:schemeClr val="tx1"/>
                </a:solidFill>
              </a:rPr>
              <a:t>Now Amalek came and fought with Israel in Rephidim.  </a:t>
            </a:r>
            <a:endParaRPr lang="en-US" dirty="0">
              <a:solidFill>
                <a:schemeClr val="tx1"/>
              </a:solidFill>
            </a:endParaRPr>
          </a:p>
        </p:txBody>
      </p:sp>
      <p:sp>
        <p:nvSpPr>
          <p:cNvPr id="3" name="Rectangle 2"/>
          <p:cNvSpPr/>
          <p:nvPr/>
        </p:nvSpPr>
        <p:spPr>
          <a:xfrm>
            <a:off x="0" y="31242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9</a:t>
            </a:r>
            <a:r>
              <a:rPr lang="en-US" dirty="0" smtClean="0">
                <a:solidFill>
                  <a:schemeClr val="tx1"/>
                </a:solidFill>
              </a:rPr>
              <a:t>And Moses said to Joshua, “Choose us some men and go out, fight with Amalek. Tomorrow I will stand on the top of the hill with the rod of God in my hand.” </a:t>
            </a:r>
          </a:p>
          <a:p>
            <a:pPr algn="ct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Rounded Rectangle 3"/>
          <p:cNvSpPr/>
          <p:nvPr/>
        </p:nvSpPr>
        <p:spPr>
          <a:xfrm>
            <a:off x="0" y="762000"/>
            <a:ext cx="493776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Amalek= Amalekites</a:t>
            </a:r>
          </a:p>
          <a:p>
            <a:pPr algn="ctr"/>
            <a:r>
              <a:rPr lang="en-US" dirty="0" smtClean="0">
                <a:solidFill>
                  <a:schemeClr val="tx1"/>
                </a:solidFill>
              </a:rPr>
              <a:t>Descendents of Esau through Eliphaz [Gen. 36:12</a:t>
            </a:r>
          </a:p>
          <a:p>
            <a:pPr algn="ctr">
              <a:buFont typeface="Wingdings" pitchFamily="2" charset="2"/>
              <a:buChar char="Ø"/>
            </a:pPr>
            <a:r>
              <a:rPr lang="en-US" dirty="0" smtClean="0">
                <a:solidFill>
                  <a:schemeClr val="tx1"/>
                </a:solidFill>
              </a:rPr>
              <a:t>Distant cousins of Israelites</a:t>
            </a:r>
            <a:endParaRPr lang="en-US" dirty="0">
              <a:solidFill>
                <a:schemeClr val="tx1"/>
              </a:solidFill>
            </a:endParaRPr>
          </a:p>
        </p:txBody>
      </p:sp>
      <p:sp>
        <p:nvSpPr>
          <p:cNvPr id="5" name="Rounded Rectangle 4"/>
          <p:cNvSpPr/>
          <p:nvPr/>
        </p:nvSpPr>
        <p:spPr>
          <a:xfrm>
            <a:off x="3962400" y="2057400"/>
            <a:ext cx="50292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Apparently they wanted to dislodge Israel from the oasis at Rephidim and block any further territorial progress</a:t>
            </a:r>
            <a:endParaRPr lang="en-US" dirty="0">
              <a:solidFill>
                <a:schemeClr val="tx1"/>
              </a:solidFill>
            </a:endParaRPr>
          </a:p>
        </p:txBody>
      </p:sp>
      <p:sp>
        <p:nvSpPr>
          <p:cNvPr id="6" name="Rounded Rectangle 5"/>
          <p:cNvSpPr/>
          <p:nvPr/>
        </p:nvSpPr>
        <p:spPr>
          <a:xfrm>
            <a:off x="685800" y="2286000"/>
            <a:ext cx="246888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time mentioned</a:t>
            </a:r>
            <a:endParaRPr lang="en-US" dirty="0">
              <a:solidFill>
                <a:schemeClr val="tx1"/>
              </a:solidFill>
            </a:endParaRPr>
          </a:p>
        </p:txBody>
      </p:sp>
      <p:cxnSp>
        <p:nvCxnSpPr>
          <p:cNvPr id="8" name="Straight Arrow Connector 7"/>
          <p:cNvCxnSpPr/>
          <p:nvPr/>
        </p:nvCxnSpPr>
        <p:spPr>
          <a:xfrm flipH="1" flipV="1">
            <a:off x="1905000" y="2667000"/>
            <a:ext cx="457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931920" y="4191000"/>
            <a:ext cx="521208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‘rod of God’– “a symbol of power; holding it was a sign of dependence and trust in God” </a:t>
            </a:r>
            <a:r>
              <a:rPr lang="en-US" sz="1600" dirty="0" smtClean="0">
                <a:solidFill>
                  <a:schemeClr val="tx1"/>
                </a:solidFill>
              </a:rPr>
              <a:t>(BKC)</a:t>
            </a:r>
            <a:endParaRPr lang="en-US" dirty="0">
              <a:solidFill>
                <a:schemeClr val="tx1"/>
              </a:solidFill>
            </a:endParaRPr>
          </a:p>
        </p:txBody>
      </p:sp>
      <p:sp>
        <p:nvSpPr>
          <p:cNvPr id="14" name="Rectangle 13"/>
          <p:cNvSpPr/>
          <p:nvPr/>
        </p:nvSpPr>
        <p:spPr>
          <a:xfrm>
            <a:off x="0" y="518160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10</a:t>
            </a:r>
            <a:r>
              <a:rPr lang="en-US" dirty="0" smtClean="0">
                <a:solidFill>
                  <a:schemeClr val="tx1"/>
                </a:solidFill>
              </a:rPr>
              <a:t>So Joshua did as Moses said to him, and fought with Amalek. And Moses, Aaron, and Hur went up to the top of the hill. </a:t>
            </a:r>
            <a:endParaRPr lang="en-US" dirty="0">
              <a:solidFill>
                <a:schemeClr val="tx1"/>
              </a:solidFill>
            </a:endParaRPr>
          </a:p>
        </p:txBody>
      </p:sp>
      <p:sp>
        <p:nvSpPr>
          <p:cNvPr id="16" name="Rounded Rectangle 15"/>
          <p:cNvSpPr/>
          <p:nvPr/>
        </p:nvSpPr>
        <p:spPr>
          <a:xfrm>
            <a:off x="4191000" y="6096000"/>
            <a:ext cx="493776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Hur—an associate of Moses and Aaron…Josephus says he was the husband of Miriam</a:t>
            </a:r>
            <a:endParaRPr lang="en-US" dirty="0">
              <a:solidFill>
                <a:schemeClr val="tx1"/>
              </a:solidFill>
            </a:endParaRPr>
          </a:p>
        </p:txBody>
      </p:sp>
      <p:sp>
        <p:nvSpPr>
          <p:cNvPr id="17" name="Rounded Rectangle 16"/>
          <p:cNvSpPr/>
          <p:nvPr/>
        </p:nvSpPr>
        <p:spPr>
          <a:xfrm>
            <a:off x="5029200" y="762000"/>
            <a:ext cx="41148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attack occurred about 2 months after the Exodus…the Amalekites were at that time the most powerful people in the peninsula” </a:t>
            </a:r>
            <a:r>
              <a:rPr lang="en-US" sz="1600" dirty="0" smtClean="0">
                <a:solidFill>
                  <a:schemeClr val="tx1"/>
                </a:solidFill>
              </a:rPr>
              <a:t>(Barnes)</a:t>
            </a:r>
            <a:endParaRPr lang="en-US" dirty="0">
              <a:solidFill>
                <a:schemeClr val="tx1"/>
              </a:solidFill>
            </a:endParaRPr>
          </a:p>
        </p:txBody>
      </p:sp>
      <p:cxnSp>
        <p:nvCxnSpPr>
          <p:cNvPr id="22" name="Straight Arrow Connector 21"/>
          <p:cNvCxnSpPr/>
          <p:nvPr/>
        </p:nvCxnSpPr>
        <p:spPr>
          <a:xfrm>
            <a:off x="3505200" y="9906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4"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03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11</a:t>
            </a:r>
            <a:r>
              <a:rPr lang="en-US" dirty="0" smtClean="0">
                <a:solidFill>
                  <a:schemeClr val="tx1"/>
                </a:solidFill>
              </a:rPr>
              <a:t>And so it was, when Moses held up his hand, that Israel prevailed; and when he let down his hand, Amalek prevailed. </a:t>
            </a:r>
            <a:br>
              <a:rPr lang="en-US" dirty="0" smtClean="0">
                <a:solidFill>
                  <a:schemeClr val="tx1"/>
                </a:solidFill>
              </a:rPr>
            </a:br>
            <a:r>
              <a:rPr lang="en-US" baseline="30000" dirty="0" smtClean="0">
                <a:solidFill>
                  <a:schemeClr val="tx1"/>
                </a:solidFill>
              </a:rPr>
              <a:t>12</a:t>
            </a:r>
            <a:r>
              <a:rPr lang="en-US" dirty="0" smtClean="0">
                <a:solidFill>
                  <a:schemeClr val="tx1"/>
                </a:solidFill>
              </a:rPr>
              <a:t>But Moses’ hands </a:t>
            </a:r>
            <a:r>
              <a:rPr lang="en-US" i="1" dirty="0" smtClean="0">
                <a:solidFill>
                  <a:schemeClr val="tx1"/>
                </a:solidFill>
              </a:rPr>
              <a:t>became</a:t>
            </a:r>
            <a:r>
              <a:rPr lang="en-US" dirty="0" smtClean="0">
                <a:solidFill>
                  <a:schemeClr val="tx1"/>
                </a:solidFill>
              </a:rPr>
              <a:t> heavy; so they took a stone and put </a:t>
            </a:r>
            <a:r>
              <a:rPr lang="en-US" i="1" dirty="0" smtClean="0">
                <a:solidFill>
                  <a:schemeClr val="tx1"/>
                </a:solidFill>
              </a:rPr>
              <a:t>it</a:t>
            </a:r>
            <a:r>
              <a:rPr lang="en-US" dirty="0" smtClean="0">
                <a:solidFill>
                  <a:schemeClr val="tx1"/>
                </a:solidFill>
              </a:rPr>
              <a:t> under him, and he sat on it. And Aaron and Hur supported his hands, one on one side, and the other on the other side; and his hands were steady until the going down of the sun.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13</a:t>
            </a:r>
            <a:r>
              <a:rPr lang="en-US" dirty="0" smtClean="0">
                <a:solidFill>
                  <a:schemeClr val="tx1"/>
                </a:solidFill>
              </a:rPr>
              <a:t>So Joshua defeated Amalek and his people with the edge of the sword. </a:t>
            </a:r>
            <a:endParaRPr lang="en-US" dirty="0">
              <a:solidFill>
                <a:schemeClr val="tx1"/>
              </a:solidFill>
            </a:endParaRPr>
          </a:p>
        </p:txBody>
      </p:sp>
      <p:sp>
        <p:nvSpPr>
          <p:cNvPr id="3" name="Rectangle 2"/>
          <p:cNvSpPr/>
          <p:nvPr/>
        </p:nvSpPr>
        <p:spPr>
          <a:xfrm>
            <a:off x="0" y="3048000"/>
            <a:ext cx="9144000" cy="8229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14</a:t>
            </a:r>
            <a:r>
              <a:rPr lang="en-US" dirty="0" smtClean="0">
                <a:solidFill>
                  <a:schemeClr val="tx1"/>
                </a:solidFill>
              </a:rPr>
              <a:t>Then the Lord said to Moses, “Write this </a:t>
            </a:r>
            <a:r>
              <a:rPr lang="en-US" i="1" dirty="0" smtClean="0">
                <a:solidFill>
                  <a:schemeClr val="tx1"/>
                </a:solidFill>
              </a:rPr>
              <a:t>for</a:t>
            </a:r>
            <a:r>
              <a:rPr lang="en-US" dirty="0" smtClean="0">
                <a:solidFill>
                  <a:schemeClr val="tx1"/>
                </a:solidFill>
              </a:rPr>
              <a:t> a memorial in the book and recount </a:t>
            </a:r>
            <a:r>
              <a:rPr lang="en-US" i="1" dirty="0" smtClean="0">
                <a:solidFill>
                  <a:schemeClr val="tx1"/>
                </a:solidFill>
              </a:rPr>
              <a:t>it</a:t>
            </a:r>
            <a:r>
              <a:rPr lang="en-US" dirty="0" smtClean="0">
                <a:solidFill>
                  <a:schemeClr val="tx1"/>
                </a:solidFill>
              </a:rPr>
              <a:t> in the hearing of Joshua, that I will utterly blot out the remembrance of Amalek from under heaven.” </a:t>
            </a:r>
          </a:p>
          <a:p>
            <a:pPr algn="ct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4" name="Rounded Rectangle 3"/>
          <p:cNvSpPr/>
          <p:nvPr/>
        </p:nvSpPr>
        <p:spPr>
          <a:xfrm>
            <a:off x="304800" y="2209800"/>
            <a:ext cx="859536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“Moses’ holding the staff of God above his head with both hands symbolized Israel’s total dependence on the power of God”</a:t>
            </a:r>
            <a:endParaRPr lang="en-US" dirty="0">
              <a:solidFill>
                <a:schemeClr val="tx1"/>
              </a:solidFill>
            </a:endParaRPr>
          </a:p>
        </p:txBody>
      </p:sp>
      <p:sp>
        <p:nvSpPr>
          <p:cNvPr id="6" name="Rectangle 5"/>
          <p:cNvSpPr/>
          <p:nvPr/>
        </p:nvSpPr>
        <p:spPr>
          <a:xfrm>
            <a:off x="228600" y="4114800"/>
            <a:ext cx="8686800" cy="2651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Deuteronomy 25:17-19</a:t>
            </a:r>
            <a:br>
              <a:rPr lang="en-US" dirty="0" smtClean="0">
                <a:solidFill>
                  <a:schemeClr val="tx1"/>
                </a:solidFill>
              </a:rPr>
            </a:br>
            <a:r>
              <a:rPr lang="en-US" baseline="30000" dirty="0" smtClean="0">
                <a:solidFill>
                  <a:schemeClr val="tx1"/>
                </a:solidFill>
              </a:rPr>
              <a:t>17</a:t>
            </a:r>
            <a:r>
              <a:rPr lang="en-US" dirty="0" smtClean="0">
                <a:solidFill>
                  <a:schemeClr val="tx1"/>
                </a:solidFill>
              </a:rPr>
              <a:t>“Remember what Amalek did to you on the way as you were coming out of Egypt, </a:t>
            </a:r>
            <a:br>
              <a:rPr lang="en-US" dirty="0" smtClean="0">
                <a:solidFill>
                  <a:schemeClr val="tx1"/>
                </a:solidFill>
              </a:rPr>
            </a:br>
            <a:r>
              <a:rPr lang="en-US" baseline="30000" dirty="0" smtClean="0">
                <a:solidFill>
                  <a:schemeClr val="tx1"/>
                </a:solidFill>
              </a:rPr>
              <a:t>18</a:t>
            </a:r>
            <a:r>
              <a:rPr lang="en-US" dirty="0" smtClean="0">
                <a:solidFill>
                  <a:schemeClr val="tx1"/>
                </a:solidFill>
              </a:rPr>
              <a:t>how he met you on the way and </a:t>
            </a:r>
            <a:r>
              <a:rPr lang="en-US" b="1" dirty="0" smtClean="0">
                <a:solidFill>
                  <a:schemeClr val="tx1"/>
                </a:solidFill>
              </a:rPr>
              <a:t>attacked your rear ranks, all the stragglers at your rear</a:t>
            </a:r>
            <a:r>
              <a:rPr lang="en-US" dirty="0" smtClean="0">
                <a:solidFill>
                  <a:schemeClr val="tx1"/>
                </a:solidFill>
              </a:rPr>
              <a:t>, when you </a:t>
            </a:r>
            <a:r>
              <a:rPr lang="en-US" i="1" dirty="0" smtClean="0">
                <a:solidFill>
                  <a:schemeClr val="tx1"/>
                </a:solidFill>
              </a:rPr>
              <a:t>were</a:t>
            </a:r>
            <a:r>
              <a:rPr lang="en-US" dirty="0" smtClean="0">
                <a:solidFill>
                  <a:schemeClr val="tx1"/>
                </a:solidFill>
              </a:rPr>
              <a:t> tired and weary; and he did not fear God.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19</a:t>
            </a:r>
            <a:r>
              <a:rPr lang="en-US" dirty="0" smtClean="0">
                <a:solidFill>
                  <a:schemeClr val="tx1"/>
                </a:solidFill>
              </a:rPr>
              <a:t>Therefore it shall be, when the Lord your God has given you rest from your enemies all around, in the land which the Lord your God is giving you to possess </a:t>
            </a:r>
            <a:r>
              <a:rPr lang="en-US" i="1" dirty="0" smtClean="0">
                <a:solidFill>
                  <a:schemeClr val="tx1"/>
                </a:solidFill>
              </a:rPr>
              <a:t>as</a:t>
            </a:r>
            <a:r>
              <a:rPr lang="en-US" dirty="0" smtClean="0">
                <a:solidFill>
                  <a:schemeClr val="tx1"/>
                </a:solidFill>
              </a:rPr>
              <a:t> an inheritance, </a:t>
            </a:r>
            <a:r>
              <a:rPr lang="en-US" i="1" dirty="0" smtClean="0">
                <a:solidFill>
                  <a:schemeClr val="tx1"/>
                </a:solidFill>
              </a:rPr>
              <a:t>that</a:t>
            </a:r>
            <a:r>
              <a:rPr lang="en-US" dirty="0" smtClean="0">
                <a:solidFill>
                  <a:schemeClr val="tx1"/>
                </a:solidFill>
              </a:rPr>
              <a:t> you will blot out the remembrance of Amalek from under heaven. You shall not forget. </a:t>
            </a:r>
            <a:endParaRPr lang="en-US" dirty="0">
              <a:solidFill>
                <a:schemeClr val="tx1"/>
              </a:solidFill>
            </a:endParaRPr>
          </a:p>
        </p:txBody>
      </p:sp>
      <p:sp>
        <p:nvSpPr>
          <p:cNvPr id="7" name="Down Arrow 6"/>
          <p:cNvSpPr/>
          <p:nvPr/>
        </p:nvSpPr>
        <p:spPr>
          <a:xfrm>
            <a:off x="4191000" y="3810000"/>
            <a:ext cx="182880"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148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15</a:t>
            </a:r>
            <a:r>
              <a:rPr lang="en-US" dirty="0" smtClean="0">
                <a:solidFill>
                  <a:schemeClr val="tx1"/>
                </a:solidFill>
              </a:rPr>
              <a:t>And Moses built an altar and called its name, </a:t>
            </a:r>
            <a:r>
              <a:rPr lang="en-US" baseline="30000" dirty="0" smtClean="0">
                <a:solidFill>
                  <a:schemeClr val="tx1"/>
                </a:solidFill>
              </a:rPr>
              <a:t>£</a:t>
            </a:r>
            <a:r>
              <a:rPr lang="en-US" dirty="0" smtClean="0">
                <a:solidFill>
                  <a:schemeClr val="tx1"/>
                </a:solidFill>
              </a:rPr>
              <a:t>The-Lord-Is-My-Banner;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16</a:t>
            </a:r>
            <a:r>
              <a:rPr lang="en-US" dirty="0" smtClean="0">
                <a:solidFill>
                  <a:schemeClr val="tx1"/>
                </a:solidFill>
              </a:rPr>
              <a:t>for he said, “Because the Lord has sworn: the Lord </a:t>
            </a:r>
            <a:r>
              <a:rPr lang="en-US" i="1" dirty="0" smtClean="0">
                <a:solidFill>
                  <a:schemeClr val="tx1"/>
                </a:solidFill>
              </a:rPr>
              <a:t>will have</a:t>
            </a:r>
            <a:r>
              <a:rPr lang="en-US" dirty="0" smtClean="0">
                <a:solidFill>
                  <a:schemeClr val="tx1"/>
                </a:solidFill>
              </a:rPr>
              <a:t> war with Amalek from generation to generation.” </a:t>
            </a:r>
          </a:p>
          <a:p>
            <a:pPr algn="ctr"/>
            <a:endParaRPr lang="en-US" dirty="0">
              <a:solidFill>
                <a:schemeClr val="tx1"/>
              </a:solidFill>
            </a:endParaRPr>
          </a:p>
        </p:txBody>
      </p:sp>
      <p:sp>
        <p:nvSpPr>
          <p:cNvPr id="3" name="Rectangle 2"/>
          <p:cNvSpPr/>
          <p:nvPr/>
        </p:nvSpPr>
        <p:spPr>
          <a:xfrm>
            <a:off x="0" y="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14 (repeated) </a:t>
            </a:r>
            <a:r>
              <a:rPr lang="en-US" dirty="0" smtClean="0">
                <a:solidFill>
                  <a:schemeClr val="tx1"/>
                </a:solidFill>
              </a:rPr>
              <a:t>Then the Lord said to Moses, “Write this </a:t>
            </a:r>
            <a:r>
              <a:rPr lang="en-US" i="1" dirty="0" smtClean="0">
                <a:solidFill>
                  <a:schemeClr val="tx1"/>
                </a:solidFill>
              </a:rPr>
              <a:t>for</a:t>
            </a:r>
            <a:r>
              <a:rPr lang="en-US" dirty="0" smtClean="0">
                <a:solidFill>
                  <a:schemeClr val="tx1"/>
                </a:solidFill>
              </a:rPr>
              <a:t> a </a:t>
            </a:r>
            <a:r>
              <a:rPr lang="en-US" b="1" dirty="0" smtClean="0">
                <a:solidFill>
                  <a:schemeClr val="tx1"/>
                </a:solidFill>
              </a:rPr>
              <a:t>memorial in the book </a:t>
            </a:r>
            <a:r>
              <a:rPr lang="en-US" dirty="0" smtClean="0">
                <a:solidFill>
                  <a:schemeClr val="tx1"/>
                </a:solidFill>
              </a:rPr>
              <a:t>and recount </a:t>
            </a:r>
            <a:r>
              <a:rPr lang="en-US" i="1" dirty="0" smtClean="0">
                <a:solidFill>
                  <a:schemeClr val="tx1"/>
                </a:solidFill>
              </a:rPr>
              <a:t>it</a:t>
            </a:r>
            <a:r>
              <a:rPr lang="en-US" dirty="0" smtClean="0">
                <a:solidFill>
                  <a:schemeClr val="tx1"/>
                </a:solidFill>
              </a:rPr>
              <a:t> in the hearing of Joshua, that I will utterly blot out the remembrance of Amalek from under heaven.” </a:t>
            </a:r>
            <a:endParaRPr lang="en-US" dirty="0">
              <a:solidFill>
                <a:schemeClr val="tx1"/>
              </a:solidFill>
            </a:endParaRPr>
          </a:p>
        </p:txBody>
      </p:sp>
      <p:sp>
        <p:nvSpPr>
          <p:cNvPr id="4" name="Rounded Rectangle 3"/>
          <p:cNvSpPr/>
          <p:nvPr/>
        </p:nvSpPr>
        <p:spPr>
          <a:xfrm>
            <a:off x="228600" y="1066800"/>
            <a:ext cx="8778240" cy="8229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“verse 14 includes the 1</a:t>
            </a:r>
            <a:r>
              <a:rPr lang="en-US" baseline="30000" dirty="0" smtClean="0">
                <a:solidFill>
                  <a:schemeClr val="tx1"/>
                </a:solidFill>
              </a:rPr>
              <a:t>st</a:t>
            </a:r>
            <a:r>
              <a:rPr lang="en-US" dirty="0" smtClean="0">
                <a:solidFill>
                  <a:schemeClr val="tx1"/>
                </a:solidFill>
              </a:rPr>
              <a:t> mention in the Bible of official records, though Moses did keep some type of diary of the sojourn [Num. 33:2]”</a:t>
            </a:r>
            <a:endParaRPr lang="en-US" sz="1600" dirty="0">
              <a:solidFill>
                <a:schemeClr val="tx1"/>
              </a:solidFill>
            </a:endParaRPr>
          </a:p>
        </p:txBody>
      </p:sp>
      <p:sp>
        <p:nvSpPr>
          <p:cNvPr id="5" name="Rounded Rectangle 4"/>
          <p:cNvSpPr/>
          <p:nvPr/>
        </p:nvSpPr>
        <p:spPr>
          <a:xfrm>
            <a:off x="381000" y="2057400"/>
            <a:ext cx="832104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‘blot out the remembrance of Amalek’—carried out in part by King Saul [I Sam. 15:18] and in the days of Hezekiah [I Chron. 4: 41-43]</a:t>
            </a:r>
          </a:p>
          <a:p>
            <a:pPr algn="ctr"/>
            <a:r>
              <a:rPr lang="en-US" dirty="0" smtClean="0">
                <a:solidFill>
                  <a:schemeClr val="tx1"/>
                </a:solidFill>
              </a:rPr>
              <a:t>The ultimate fulfillment at the return of Jesus Christ [Obadiah 18]</a:t>
            </a:r>
            <a:endParaRPr lang="en-US" dirty="0">
              <a:solidFill>
                <a:schemeClr val="tx1"/>
              </a:solidFill>
            </a:endParaRPr>
          </a:p>
        </p:txBody>
      </p:sp>
      <p:sp>
        <p:nvSpPr>
          <p:cNvPr id="6" name="Rounded Rectangle 5"/>
          <p:cNvSpPr/>
          <p:nvPr/>
        </p:nvSpPr>
        <p:spPr>
          <a:xfrm>
            <a:off x="3474720" y="3276600"/>
            <a:ext cx="566928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(Barnes)</a:t>
            </a:r>
            <a:r>
              <a:rPr lang="en-US" dirty="0" smtClean="0">
                <a:solidFill>
                  <a:schemeClr val="tx1"/>
                </a:solidFill>
              </a:rPr>
              <a:t>“The meaning is evidently that the name of Jehovah is the true banner under which victory is certain”</a:t>
            </a:r>
            <a:endParaRPr lang="en-US" dirty="0">
              <a:solidFill>
                <a:schemeClr val="tx1"/>
              </a:solidFill>
            </a:endParaRPr>
          </a:p>
        </p:txBody>
      </p:sp>
      <p:cxnSp>
        <p:nvCxnSpPr>
          <p:cNvPr id="8" name="Straight Arrow Connector 7"/>
          <p:cNvCxnSpPr/>
          <p:nvPr/>
        </p:nvCxnSpPr>
        <p:spPr>
          <a:xfrm flipH="1" flipV="1">
            <a:off x="6019800" y="38862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228600" y="5486400"/>
            <a:ext cx="8778240" cy="10972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Lord will have war with Amalek from generation to generation”—Amalek has been a persistent enemy of Israel throughout history even to our day and time</a:t>
            </a:r>
            <a:endParaRPr lang="en-US" dirty="0">
              <a:solidFill>
                <a:schemeClr val="tx1"/>
              </a:solidFill>
            </a:endParaRPr>
          </a:p>
        </p:txBody>
      </p:sp>
      <p:sp>
        <p:nvSpPr>
          <p:cNvPr id="9" name="Rounded Rectangle 8"/>
          <p:cNvSpPr/>
          <p:nvPr/>
        </p:nvSpPr>
        <p:spPr>
          <a:xfrm>
            <a:off x="5943600" y="4572000"/>
            <a:ext cx="914400" cy="274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Jah</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000" y="0"/>
            <a:ext cx="3840480" cy="548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Lessons</a:t>
            </a:r>
            <a:endParaRPr lang="en-US" dirty="0">
              <a:solidFill>
                <a:schemeClr val="tx1"/>
              </a:solidFill>
            </a:endParaRPr>
          </a:p>
        </p:txBody>
      </p:sp>
      <p:sp>
        <p:nvSpPr>
          <p:cNvPr id="3" name="Rounded Rectangle 2"/>
          <p:cNvSpPr/>
          <p:nvPr/>
        </p:nvSpPr>
        <p:spPr>
          <a:xfrm>
            <a:off x="0" y="762000"/>
            <a:ext cx="9144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God made a covenant with Israel that if they trusted in him he would be their healer</a:t>
            </a:r>
          </a:p>
          <a:p>
            <a:pPr algn="ctr">
              <a:buFont typeface="Wingdings" pitchFamily="2" charset="2"/>
              <a:buChar char="Ø"/>
            </a:pPr>
            <a:r>
              <a:rPr lang="en-US" dirty="0" smtClean="0">
                <a:solidFill>
                  <a:schemeClr val="tx1"/>
                </a:solidFill>
              </a:rPr>
              <a:t>God wants us to be healthy and is our healer (James 5:14-15)</a:t>
            </a:r>
            <a:endParaRPr lang="en-US" dirty="0">
              <a:solidFill>
                <a:schemeClr val="tx1"/>
              </a:solidFill>
            </a:endParaRPr>
          </a:p>
        </p:txBody>
      </p:sp>
      <p:sp>
        <p:nvSpPr>
          <p:cNvPr id="4" name="Rounded Rectangle 3"/>
          <p:cNvSpPr/>
          <p:nvPr/>
        </p:nvSpPr>
        <p:spPr>
          <a:xfrm>
            <a:off x="0" y="3657600"/>
            <a:ext cx="9144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bread from heaven “manna” was a physical type of the true bread from heaven, Jesus Christ</a:t>
            </a:r>
          </a:p>
          <a:p>
            <a:pPr algn="ctr">
              <a:buFont typeface="Wingdings" pitchFamily="2" charset="2"/>
              <a:buChar char="Ø"/>
            </a:pPr>
            <a:r>
              <a:rPr lang="en-US" dirty="0" smtClean="0">
                <a:solidFill>
                  <a:schemeClr val="tx1"/>
                </a:solidFill>
              </a:rPr>
              <a:t>As the manna gave Israel physical nourishment—Christ gives us spiritual nourishment</a:t>
            </a:r>
            <a:endParaRPr lang="en-US" dirty="0">
              <a:solidFill>
                <a:schemeClr val="tx1"/>
              </a:solidFill>
            </a:endParaRPr>
          </a:p>
        </p:txBody>
      </p:sp>
      <p:sp>
        <p:nvSpPr>
          <p:cNvPr id="5" name="Rounded Rectangle 4"/>
          <p:cNvSpPr/>
          <p:nvPr/>
        </p:nvSpPr>
        <p:spPr>
          <a:xfrm>
            <a:off x="0" y="5105400"/>
            <a:ext cx="9144000" cy="12801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Israel continued time and again to forget God’s  miracles and complained bitterly—yet God was with them and continued to provide for them</a:t>
            </a:r>
          </a:p>
          <a:p>
            <a:pPr algn="ctr"/>
            <a:endParaRPr lang="en-US" dirty="0" smtClean="0">
              <a:solidFill>
                <a:schemeClr val="tx1"/>
              </a:solidFill>
            </a:endParaRPr>
          </a:p>
          <a:p>
            <a:pPr algn="ctr">
              <a:buFont typeface="Wingdings" pitchFamily="2" charset="2"/>
              <a:buChar char="Ø"/>
            </a:pPr>
            <a:r>
              <a:rPr lang="en-US" dirty="0" smtClean="0">
                <a:solidFill>
                  <a:schemeClr val="tx1"/>
                </a:solidFill>
              </a:rPr>
              <a:t>When faced with trials we must remember God is there for us</a:t>
            </a:r>
            <a:endParaRPr lang="en-US" dirty="0">
              <a:solidFill>
                <a:schemeClr val="tx1"/>
              </a:solidFill>
            </a:endParaRPr>
          </a:p>
        </p:txBody>
      </p:sp>
      <p:sp>
        <p:nvSpPr>
          <p:cNvPr id="6" name="Rectangle 5"/>
          <p:cNvSpPr/>
          <p:nvPr/>
        </p:nvSpPr>
        <p:spPr>
          <a:xfrm>
            <a:off x="381000" y="1828800"/>
            <a:ext cx="8412480" cy="16459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James 5:14-15 </a:t>
            </a:r>
            <a:br>
              <a:rPr lang="en-US" dirty="0" smtClean="0">
                <a:solidFill>
                  <a:schemeClr val="tx1"/>
                </a:solidFill>
              </a:rPr>
            </a:br>
            <a:r>
              <a:rPr lang="en-US" baseline="30000" dirty="0" smtClean="0">
                <a:solidFill>
                  <a:schemeClr val="tx1"/>
                </a:solidFill>
              </a:rPr>
              <a:t>14</a:t>
            </a:r>
            <a:r>
              <a:rPr lang="en-US" dirty="0" smtClean="0">
                <a:solidFill>
                  <a:schemeClr val="tx1"/>
                </a:solidFill>
              </a:rPr>
              <a:t>Is anyone among you sick? Let him call for the elders of the church, and let them pray over him, anointing him with oil in the name of the Lord.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15</a:t>
            </a:r>
            <a:r>
              <a:rPr lang="en-US" dirty="0" smtClean="0">
                <a:solidFill>
                  <a:schemeClr val="tx1"/>
                </a:solidFill>
              </a:rPr>
              <a:t>And the prayer of faith will save the sick, and the Lord will raise him up. And if he has committed sins, he will be forgiven.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2743200" cy="5486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Chapter 15</a:t>
            </a:r>
            <a:endParaRPr lang="en-US" dirty="0">
              <a:solidFill>
                <a:schemeClr val="tx1"/>
              </a:solidFill>
            </a:endParaRPr>
          </a:p>
        </p:txBody>
      </p:sp>
      <p:sp>
        <p:nvSpPr>
          <p:cNvPr id="3" name="Rectangle 2"/>
          <p:cNvSpPr/>
          <p:nvPr/>
        </p:nvSpPr>
        <p:spPr>
          <a:xfrm>
            <a:off x="0" y="9906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1</a:t>
            </a:r>
            <a:r>
              <a:rPr lang="en-US" dirty="0" smtClean="0">
                <a:solidFill>
                  <a:schemeClr val="tx1"/>
                </a:solidFill>
              </a:rPr>
              <a:t>Then Moses and the children of Israel </a:t>
            </a:r>
            <a:r>
              <a:rPr lang="en-US" b="1" dirty="0" smtClean="0">
                <a:solidFill>
                  <a:schemeClr val="tx1"/>
                </a:solidFill>
              </a:rPr>
              <a:t>sang this song </a:t>
            </a:r>
            <a:r>
              <a:rPr lang="en-US" dirty="0" smtClean="0">
                <a:solidFill>
                  <a:schemeClr val="tx1"/>
                </a:solidFill>
              </a:rPr>
              <a:t>to the Lord, and spoke, saying: “I will sing to the Lord, For He has triumphed gloriously! The horse and its rider He has </a:t>
            </a:r>
            <a:r>
              <a:rPr lang="en-US" b="1" dirty="0" smtClean="0">
                <a:solidFill>
                  <a:schemeClr val="tx1"/>
                </a:solidFill>
              </a:rPr>
              <a:t>thrown </a:t>
            </a:r>
            <a:r>
              <a:rPr lang="en-US" dirty="0" smtClean="0">
                <a:solidFill>
                  <a:schemeClr val="tx1"/>
                </a:solidFill>
              </a:rPr>
              <a:t>into the sea!</a:t>
            </a:r>
          </a:p>
          <a:p>
            <a:pPr algn="ctr"/>
            <a:r>
              <a:rPr lang="en-US" dirty="0" smtClean="0">
                <a:solidFill>
                  <a:schemeClr val="tx1"/>
                </a:solidFill>
              </a:rPr>
              <a:t> </a:t>
            </a:r>
            <a:br>
              <a:rPr lang="en-US" dirty="0" smtClean="0">
                <a:solidFill>
                  <a:schemeClr val="tx1"/>
                </a:solidFill>
              </a:rPr>
            </a:br>
            <a:endParaRPr lang="en-US" dirty="0">
              <a:solidFill>
                <a:schemeClr val="tx1"/>
              </a:solidFill>
            </a:endParaRPr>
          </a:p>
        </p:txBody>
      </p:sp>
      <p:sp>
        <p:nvSpPr>
          <p:cNvPr id="5" name="Rounded Rectangle 4"/>
          <p:cNvSpPr/>
          <p:nvPr/>
        </p:nvSpPr>
        <p:spPr>
          <a:xfrm>
            <a:off x="228600" y="5334000"/>
            <a:ext cx="870204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v. 2 “The Lord”= (Heb. </a:t>
            </a:r>
            <a:r>
              <a:rPr lang="en-US" i="1" dirty="0" smtClean="0">
                <a:solidFill>
                  <a:schemeClr val="tx1"/>
                </a:solidFill>
              </a:rPr>
              <a:t>Jah</a:t>
            </a:r>
            <a:r>
              <a:rPr lang="en-US" dirty="0" smtClean="0">
                <a:solidFill>
                  <a:schemeClr val="tx1"/>
                </a:solidFill>
              </a:rPr>
              <a:t>)</a:t>
            </a:r>
          </a:p>
          <a:p>
            <a:pPr algn="ctr"/>
            <a:r>
              <a:rPr lang="en-US" sz="1600" dirty="0" smtClean="0">
                <a:solidFill>
                  <a:schemeClr val="tx1"/>
                </a:solidFill>
              </a:rPr>
              <a:t>(Adam Clarke)</a:t>
            </a:r>
            <a:r>
              <a:rPr lang="en-US" dirty="0" smtClean="0">
                <a:solidFill>
                  <a:schemeClr val="tx1"/>
                </a:solidFill>
              </a:rPr>
              <a:t>“the word which we translate Lord here is not Jehovah in the original, but </a:t>
            </a:r>
            <a:r>
              <a:rPr lang="en-US" i="1" dirty="0" smtClean="0">
                <a:solidFill>
                  <a:schemeClr val="tx1"/>
                </a:solidFill>
              </a:rPr>
              <a:t>Jah</a:t>
            </a:r>
            <a:r>
              <a:rPr lang="en-US" dirty="0" smtClean="0">
                <a:solidFill>
                  <a:schemeClr val="tx1"/>
                </a:solidFill>
              </a:rPr>
              <a:t>”</a:t>
            </a:r>
          </a:p>
          <a:p>
            <a:pPr algn="ctr"/>
            <a:endParaRPr lang="en-US" dirty="0">
              <a:solidFill>
                <a:schemeClr val="tx1"/>
              </a:solidFill>
            </a:endParaRPr>
          </a:p>
        </p:txBody>
      </p:sp>
      <p:sp>
        <p:nvSpPr>
          <p:cNvPr id="7" name="Rounded Rectangle 6"/>
          <p:cNvSpPr/>
          <p:nvPr/>
        </p:nvSpPr>
        <p:spPr>
          <a:xfrm>
            <a:off x="304800" y="6096000"/>
            <a:ext cx="8595360" cy="640080"/>
          </a:xfrm>
          <a:prstGeom prst="roundRect">
            <a:avLst>
              <a:gd name="adj"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(Companion)’The Lord’= Heb. JAH </a:t>
            </a:r>
            <a:r>
              <a:rPr lang="en-US" dirty="0" smtClean="0">
                <a:solidFill>
                  <a:schemeClr val="tx1"/>
                </a:solidFill>
              </a:rPr>
              <a:t>– “the eternal, inhabiting eternity. The first occurrence of the title: connects it with </a:t>
            </a:r>
            <a:r>
              <a:rPr lang="en-US" b="1" dirty="0" smtClean="0">
                <a:solidFill>
                  <a:schemeClr val="tx1"/>
                </a:solidFill>
              </a:rPr>
              <a:t>redemption</a:t>
            </a:r>
            <a:r>
              <a:rPr lang="en-US" dirty="0" smtClean="0">
                <a:solidFill>
                  <a:schemeClr val="tx1"/>
                </a:solidFill>
              </a:rPr>
              <a:t>” </a:t>
            </a:r>
            <a:endParaRPr lang="en-US" dirty="0">
              <a:solidFill>
                <a:schemeClr val="tx1"/>
              </a:solidFill>
            </a:endParaRPr>
          </a:p>
        </p:txBody>
      </p:sp>
      <p:sp>
        <p:nvSpPr>
          <p:cNvPr id="8" name="Rectangle 7"/>
          <p:cNvSpPr/>
          <p:nvPr/>
        </p:nvSpPr>
        <p:spPr>
          <a:xfrm>
            <a:off x="0" y="449580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a:t>
            </a:r>
            <a:r>
              <a:rPr lang="en-US" dirty="0" smtClean="0">
                <a:solidFill>
                  <a:schemeClr val="tx1"/>
                </a:solidFill>
              </a:rPr>
              <a:t> The </a:t>
            </a:r>
            <a:r>
              <a:rPr lang="en-US" b="1" dirty="0" smtClean="0">
                <a:solidFill>
                  <a:schemeClr val="tx1"/>
                </a:solidFill>
              </a:rPr>
              <a:t>Lord</a:t>
            </a:r>
            <a:r>
              <a:rPr lang="en-US" dirty="0" smtClean="0">
                <a:solidFill>
                  <a:schemeClr val="tx1"/>
                </a:solidFill>
              </a:rPr>
              <a:t> </a:t>
            </a:r>
            <a:r>
              <a:rPr lang="en-US" i="1" dirty="0" smtClean="0">
                <a:solidFill>
                  <a:schemeClr val="tx1"/>
                </a:solidFill>
              </a:rPr>
              <a:t>is</a:t>
            </a:r>
            <a:r>
              <a:rPr lang="en-US" dirty="0" smtClean="0">
                <a:solidFill>
                  <a:schemeClr val="tx1"/>
                </a:solidFill>
              </a:rPr>
              <a:t> my strength and song, And He has become </a:t>
            </a:r>
            <a:r>
              <a:rPr lang="en-US" b="1" dirty="0" smtClean="0">
                <a:solidFill>
                  <a:schemeClr val="tx1"/>
                </a:solidFill>
              </a:rPr>
              <a:t>my salvation</a:t>
            </a:r>
            <a:r>
              <a:rPr lang="en-US" dirty="0" smtClean="0">
                <a:solidFill>
                  <a:schemeClr val="tx1"/>
                </a:solidFill>
              </a:rPr>
              <a:t>; He </a:t>
            </a:r>
            <a:r>
              <a:rPr lang="en-US" i="1" dirty="0" smtClean="0">
                <a:solidFill>
                  <a:schemeClr val="tx1"/>
                </a:solidFill>
              </a:rPr>
              <a:t>is</a:t>
            </a:r>
            <a:r>
              <a:rPr lang="en-US" dirty="0" smtClean="0">
                <a:solidFill>
                  <a:schemeClr val="tx1"/>
                </a:solidFill>
              </a:rPr>
              <a:t> my God, and I will praise Him; My father’s God, and I will exalt Him. </a:t>
            </a:r>
            <a:endParaRPr lang="en-US" dirty="0">
              <a:solidFill>
                <a:schemeClr val="tx1"/>
              </a:solidFill>
            </a:endParaRPr>
          </a:p>
        </p:txBody>
      </p:sp>
      <p:sp>
        <p:nvSpPr>
          <p:cNvPr id="9" name="Rounded Rectangle 8"/>
          <p:cNvSpPr/>
          <p:nvPr/>
        </p:nvSpPr>
        <p:spPr>
          <a:xfrm>
            <a:off x="1143000" y="1981200"/>
            <a:ext cx="68580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(Companion) </a:t>
            </a:r>
            <a:r>
              <a:rPr lang="en-US" dirty="0" smtClean="0">
                <a:solidFill>
                  <a:schemeClr val="tx1"/>
                </a:solidFill>
              </a:rPr>
              <a:t>“There was no singing in Egypt, only sighing and groaning”</a:t>
            </a:r>
            <a:endParaRPr lang="en-US" sz="1600" dirty="0">
              <a:solidFill>
                <a:schemeClr val="tx1"/>
              </a:solidFill>
            </a:endParaRPr>
          </a:p>
        </p:txBody>
      </p:sp>
      <p:sp>
        <p:nvSpPr>
          <p:cNvPr id="10" name="Rounded Rectangle 9"/>
          <p:cNvSpPr/>
          <p:nvPr/>
        </p:nvSpPr>
        <p:spPr>
          <a:xfrm>
            <a:off x="2834640" y="0"/>
            <a:ext cx="6309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Moses and the Israelites sing a </a:t>
            </a:r>
            <a:r>
              <a:rPr lang="en-US" b="1" dirty="0" smtClean="0">
                <a:solidFill>
                  <a:schemeClr val="tx1"/>
                </a:solidFill>
              </a:rPr>
              <a:t>song of praise </a:t>
            </a:r>
            <a:r>
              <a:rPr lang="en-US" dirty="0" smtClean="0">
                <a:solidFill>
                  <a:schemeClr val="tx1"/>
                </a:solidFill>
              </a:rPr>
              <a:t>to God for their deliverance</a:t>
            </a:r>
          </a:p>
          <a:p>
            <a:pPr algn="ctr">
              <a:buFont typeface="Wingdings" pitchFamily="2" charset="2"/>
              <a:buChar char="Ø"/>
            </a:pPr>
            <a:r>
              <a:rPr lang="en-US" dirty="0" smtClean="0">
                <a:solidFill>
                  <a:schemeClr val="tx1"/>
                </a:solidFill>
              </a:rPr>
              <a:t>Composed by Moses—1</a:t>
            </a:r>
            <a:r>
              <a:rPr lang="en-US" baseline="30000" dirty="0" smtClean="0">
                <a:solidFill>
                  <a:schemeClr val="tx1"/>
                </a:solidFill>
              </a:rPr>
              <a:t>st</a:t>
            </a:r>
            <a:r>
              <a:rPr lang="en-US" dirty="0" smtClean="0">
                <a:solidFill>
                  <a:schemeClr val="tx1"/>
                </a:solidFill>
              </a:rPr>
              <a:t> song of length in the Bible</a:t>
            </a:r>
          </a:p>
          <a:p>
            <a:pPr algn="ctr"/>
            <a:endParaRPr lang="en-US" dirty="0">
              <a:solidFill>
                <a:schemeClr val="tx1"/>
              </a:solidFill>
            </a:endParaRPr>
          </a:p>
        </p:txBody>
      </p:sp>
      <p:sp>
        <p:nvSpPr>
          <p:cNvPr id="11" name="Rounded Rectangle 10"/>
          <p:cNvSpPr/>
          <p:nvPr/>
        </p:nvSpPr>
        <p:spPr>
          <a:xfrm>
            <a:off x="838200" y="3505200"/>
            <a:ext cx="73152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(NSB) </a:t>
            </a:r>
            <a:r>
              <a:rPr lang="en-US" dirty="0" smtClean="0">
                <a:solidFill>
                  <a:schemeClr val="tx1"/>
                </a:solidFill>
              </a:rPr>
              <a:t>“The Hebrew word for “</a:t>
            </a:r>
            <a:r>
              <a:rPr lang="en-US" b="1" dirty="0" smtClean="0">
                <a:solidFill>
                  <a:schemeClr val="tx1"/>
                </a:solidFill>
              </a:rPr>
              <a:t>thrown</a:t>
            </a:r>
            <a:r>
              <a:rPr lang="en-US" dirty="0" smtClean="0">
                <a:solidFill>
                  <a:schemeClr val="tx1"/>
                </a:solidFill>
              </a:rPr>
              <a:t>” is a rare and pictorial expression. It describes God as reaching down and tossing members of the Egyptian army into the water one by one”</a:t>
            </a:r>
            <a:endParaRPr lang="en-US" sz="1600" dirty="0">
              <a:solidFill>
                <a:schemeClr val="tx1"/>
              </a:solidFill>
            </a:endParaRPr>
          </a:p>
        </p:txBody>
      </p:sp>
      <p:sp>
        <p:nvSpPr>
          <p:cNvPr id="12" name="Rounded Rectangle 11"/>
          <p:cNvSpPr/>
          <p:nvPr/>
        </p:nvSpPr>
        <p:spPr>
          <a:xfrm>
            <a:off x="304800" y="2514600"/>
            <a:ext cx="841248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(LASB) </a:t>
            </a:r>
            <a:r>
              <a:rPr lang="en-US" dirty="0" smtClean="0">
                <a:solidFill>
                  <a:schemeClr val="tx1"/>
                </a:solidFill>
              </a:rPr>
              <a:t>“Music was an important part in Israel’s worship and celebration…and it was a creative way to pass down oral traditions. Some say this song of Moses is the oldest recorded song in the world”</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3</a:t>
            </a:r>
            <a:r>
              <a:rPr lang="en-US" dirty="0" smtClean="0">
                <a:solidFill>
                  <a:schemeClr val="tx1"/>
                </a:solidFill>
              </a:rPr>
              <a:t> The Lord </a:t>
            </a:r>
            <a:r>
              <a:rPr lang="en-US" i="1" dirty="0" smtClean="0">
                <a:solidFill>
                  <a:schemeClr val="tx1"/>
                </a:solidFill>
              </a:rPr>
              <a:t>is</a:t>
            </a:r>
            <a:r>
              <a:rPr lang="en-US" dirty="0" smtClean="0">
                <a:solidFill>
                  <a:schemeClr val="tx1"/>
                </a:solidFill>
              </a:rPr>
              <a:t> a man of war; The Lord </a:t>
            </a:r>
            <a:r>
              <a:rPr lang="en-US" i="1" dirty="0" smtClean="0">
                <a:solidFill>
                  <a:schemeClr val="tx1"/>
                </a:solidFill>
              </a:rPr>
              <a:t>is</a:t>
            </a:r>
            <a:r>
              <a:rPr lang="en-US" dirty="0" smtClean="0">
                <a:solidFill>
                  <a:schemeClr val="tx1"/>
                </a:solidFill>
              </a:rPr>
              <a:t> His name. </a:t>
            </a:r>
            <a:br>
              <a:rPr lang="en-US" dirty="0" smtClean="0">
                <a:solidFill>
                  <a:schemeClr val="tx1"/>
                </a:solidFill>
              </a:rPr>
            </a:br>
            <a:r>
              <a:rPr lang="en-US" dirty="0" smtClean="0">
                <a:solidFill>
                  <a:schemeClr val="tx1"/>
                </a:solidFill>
              </a:rPr>
              <a:t> </a:t>
            </a:r>
            <a:endParaRPr lang="en-US" dirty="0">
              <a:solidFill>
                <a:schemeClr val="tx1"/>
              </a:solidFill>
            </a:endParaRPr>
          </a:p>
        </p:txBody>
      </p:sp>
      <p:sp>
        <p:nvSpPr>
          <p:cNvPr id="3" name="Rounded Rectangle 2"/>
          <p:cNvSpPr/>
          <p:nvPr/>
        </p:nvSpPr>
        <p:spPr>
          <a:xfrm>
            <a:off x="228600" y="914400"/>
            <a:ext cx="86868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“The Lord is a man of war” [Heb. Idiom]</a:t>
            </a:r>
          </a:p>
          <a:p>
            <a:pPr algn="ctr"/>
            <a:r>
              <a:rPr lang="en-US" sz="1600" dirty="0" smtClean="0">
                <a:solidFill>
                  <a:schemeClr val="tx1"/>
                </a:solidFill>
              </a:rPr>
              <a:t>(JFB) </a:t>
            </a:r>
            <a:r>
              <a:rPr lang="en-US" dirty="0" smtClean="0">
                <a:solidFill>
                  <a:schemeClr val="tx1"/>
                </a:solidFill>
              </a:rPr>
              <a:t>“Signifies a great warrior. Jehovah is poetically represented as a mighty champion” </a:t>
            </a:r>
          </a:p>
          <a:p>
            <a:pPr algn="ctr"/>
            <a:r>
              <a:rPr lang="en-US" dirty="0" smtClean="0">
                <a:solidFill>
                  <a:schemeClr val="tx1"/>
                </a:solidFill>
              </a:rPr>
              <a:t> </a:t>
            </a:r>
            <a:endParaRPr lang="en-US" dirty="0">
              <a:solidFill>
                <a:schemeClr val="tx1"/>
              </a:solidFill>
            </a:endParaRPr>
          </a:p>
        </p:txBody>
      </p:sp>
      <p:sp>
        <p:nvSpPr>
          <p:cNvPr id="4" name="Rectangle 3"/>
          <p:cNvSpPr/>
          <p:nvPr/>
        </p:nvSpPr>
        <p:spPr>
          <a:xfrm>
            <a:off x="0" y="4114800"/>
            <a:ext cx="9144000" cy="1097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4</a:t>
            </a:r>
            <a:r>
              <a:rPr lang="en-US" dirty="0" smtClean="0">
                <a:solidFill>
                  <a:schemeClr val="tx1"/>
                </a:solidFill>
              </a:rPr>
              <a:t> Pharaoh’s chariots and his army He has cast into the sea; His chosen captains also are drowned in the Red Sea. </a:t>
            </a:r>
            <a:br>
              <a:rPr lang="en-US" dirty="0" smtClean="0">
                <a:solidFill>
                  <a:schemeClr val="tx1"/>
                </a:solidFill>
              </a:rPr>
            </a:br>
            <a:r>
              <a:rPr lang="en-US" baseline="30000" dirty="0" smtClean="0">
                <a:solidFill>
                  <a:schemeClr val="tx1"/>
                </a:solidFill>
              </a:rPr>
              <a:t>5</a:t>
            </a:r>
            <a:r>
              <a:rPr lang="en-US" dirty="0" smtClean="0">
                <a:solidFill>
                  <a:schemeClr val="tx1"/>
                </a:solidFill>
              </a:rPr>
              <a:t> The depths have covered them; They sank to the bottom like a stone.  </a:t>
            </a:r>
          </a:p>
          <a:p>
            <a:pPr algn="ctr"/>
            <a:r>
              <a:rPr lang="en-US" dirty="0" smtClean="0">
                <a:solidFill>
                  <a:schemeClr val="tx1"/>
                </a:solidFill>
              </a:rPr>
              <a:t> </a:t>
            </a:r>
            <a:endParaRPr lang="en-US" dirty="0">
              <a:solidFill>
                <a:schemeClr val="tx1"/>
              </a:solidFill>
            </a:endParaRPr>
          </a:p>
        </p:txBody>
      </p:sp>
      <p:sp>
        <p:nvSpPr>
          <p:cNvPr id="5" name="Rounded Rectangle 4"/>
          <p:cNvSpPr/>
          <p:nvPr/>
        </p:nvSpPr>
        <p:spPr>
          <a:xfrm>
            <a:off x="533400" y="1981200"/>
            <a:ext cx="8046720" cy="182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Lord is His name”</a:t>
            </a:r>
          </a:p>
          <a:p>
            <a:pPr algn="ctr"/>
            <a:r>
              <a:rPr lang="en-US" sz="1600" dirty="0" smtClean="0">
                <a:solidFill>
                  <a:schemeClr val="tx1"/>
                </a:solidFill>
              </a:rPr>
              <a:t>(NSB) </a:t>
            </a:r>
            <a:r>
              <a:rPr lang="en-US" dirty="0" smtClean="0">
                <a:solidFill>
                  <a:schemeClr val="tx1"/>
                </a:solidFill>
              </a:rPr>
              <a:t>“It is difficult to exaggerate God’s name in the Bible. Other supposed gods had secret names that only guilds of priests knew. By knowing a god’s secret name, a priest supposedly had access to that god. </a:t>
            </a:r>
          </a:p>
          <a:p>
            <a:pPr algn="ctr"/>
            <a:r>
              <a:rPr lang="en-US" dirty="0" smtClean="0">
                <a:solidFill>
                  <a:schemeClr val="tx1"/>
                </a:solidFill>
              </a:rPr>
              <a:t>But the living God has made His name known to all, and salvation is found in His name alone”</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endParaRPr lang="en-US" baseline="30000" dirty="0" smtClean="0">
              <a:solidFill>
                <a:schemeClr val="tx1"/>
              </a:solidFill>
            </a:endParaRPr>
          </a:p>
          <a:p>
            <a:pPr algn="ctr"/>
            <a:r>
              <a:rPr lang="en-US" baseline="30000" dirty="0" smtClean="0">
                <a:solidFill>
                  <a:schemeClr val="tx1"/>
                </a:solidFill>
              </a:rPr>
              <a:t>6</a:t>
            </a:r>
            <a:r>
              <a:rPr lang="en-US" dirty="0" smtClean="0">
                <a:solidFill>
                  <a:schemeClr val="tx1"/>
                </a:solidFill>
              </a:rPr>
              <a:t> “Your </a:t>
            </a:r>
            <a:r>
              <a:rPr lang="en-US" b="1" dirty="0" smtClean="0">
                <a:solidFill>
                  <a:schemeClr val="tx1"/>
                </a:solidFill>
              </a:rPr>
              <a:t>right hand</a:t>
            </a:r>
            <a:r>
              <a:rPr lang="en-US" dirty="0" smtClean="0">
                <a:solidFill>
                  <a:schemeClr val="tx1"/>
                </a:solidFill>
              </a:rPr>
              <a:t>, O Lord, has become glorious in power; </a:t>
            </a:r>
            <a:r>
              <a:rPr lang="en-US" b="1" dirty="0" smtClean="0">
                <a:solidFill>
                  <a:schemeClr val="tx1"/>
                </a:solidFill>
              </a:rPr>
              <a:t>Your right hand</a:t>
            </a:r>
            <a:r>
              <a:rPr lang="en-US" dirty="0" smtClean="0">
                <a:solidFill>
                  <a:schemeClr val="tx1"/>
                </a:solidFill>
              </a:rPr>
              <a:t>, O Lord, has dashed the enemy in pieces. </a:t>
            </a:r>
            <a:br>
              <a:rPr lang="en-US" dirty="0" smtClean="0">
                <a:solidFill>
                  <a:schemeClr val="tx1"/>
                </a:solidFill>
              </a:rPr>
            </a:br>
            <a:endParaRPr lang="en-US" dirty="0">
              <a:solidFill>
                <a:schemeClr val="tx1"/>
              </a:solidFill>
            </a:endParaRPr>
          </a:p>
        </p:txBody>
      </p:sp>
      <p:sp>
        <p:nvSpPr>
          <p:cNvPr id="3" name="Rectangle 2"/>
          <p:cNvSpPr/>
          <p:nvPr/>
        </p:nvSpPr>
        <p:spPr>
          <a:xfrm>
            <a:off x="0" y="4191000"/>
            <a:ext cx="9144000" cy="26517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9</a:t>
            </a:r>
            <a:r>
              <a:rPr lang="en-US" dirty="0" smtClean="0">
                <a:solidFill>
                  <a:schemeClr val="tx1"/>
                </a:solidFill>
              </a:rPr>
              <a:t> The enemy said, ‘I will pursue, I will overtake, I will divide the spoil; My desire shall be satisfied on them. I will draw my sword, My hand shall destroy them.’ </a:t>
            </a:r>
          </a:p>
          <a:p>
            <a:pPr algn="ctr"/>
            <a:r>
              <a:rPr lang="en-US" baseline="30000" dirty="0" smtClean="0">
                <a:solidFill>
                  <a:schemeClr val="tx1"/>
                </a:solidFill>
              </a:rPr>
              <a:t>10</a:t>
            </a:r>
            <a:r>
              <a:rPr lang="en-US" dirty="0" smtClean="0">
                <a:solidFill>
                  <a:schemeClr val="tx1"/>
                </a:solidFill>
              </a:rPr>
              <a:t> You blew with Your wind, The sea covered them; They sank like lead in the mighty waters.</a:t>
            </a:r>
          </a:p>
          <a:p>
            <a:pPr algn="ctr"/>
            <a:r>
              <a:rPr lang="en-US" dirty="0" smtClean="0">
                <a:solidFill>
                  <a:schemeClr val="tx1"/>
                </a:solidFill>
              </a:rPr>
              <a:t> </a:t>
            </a:r>
            <a:br>
              <a:rPr lang="en-US" dirty="0" smtClean="0">
                <a:solidFill>
                  <a:schemeClr val="tx1"/>
                </a:solidFill>
              </a:rPr>
            </a:br>
            <a:r>
              <a:rPr lang="en-US" baseline="30000" dirty="0" smtClean="0">
                <a:solidFill>
                  <a:schemeClr val="tx1"/>
                </a:solidFill>
              </a:rPr>
              <a:t>11</a:t>
            </a:r>
            <a:r>
              <a:rPr lang="en-US" dirty="0" smtClean="0">
                <a:solidFill>
                  <a:schemeClr val="tx1"/>
                </a:solidFill>
              </a:rPr>
              <a:t> “Who </a:t>
            </a:r>
            <a:r>
              <a:rPr lang="en-US" i="1" dirty="0" smtClean="0">
                <a:solidFill>
                  <a:schemeClr val="tx1"/>
                </a:solidFill>
              </a:rPr>
              <a:t>is</a:t>
            </a:r>
            <a:r>
              <a:rPr lang="en-US" dirty="0" smtClean="0">
                <a:solidFill>
                  <a:schemeClr val="tx1"/>
                </a:solidFill>
              </a:rPr>
              <a:t> like You, O Lord, among the gods? Who </a:t>
            </a:r>
            <a:r>
              <a:rPr lang="en-US" i="1" dirty="0" smtClean="0">
                <a:solidFill>
                  <a:schemeClr val="tx1"/>
                </a:solidFill>
              </a:rPr>
              <a:t>is</a:t>
            </a:r>
            <a:r>
              <a:rPr lang="en-US" dirty="0" smtClean="0">
                <a:solidFill>
                  <a:schemeClr val="tx1"/>
                </a:solidFill>
              </a:rPr>
              <a:t> like You, glorious in holiness, Fearful in praises, doing wonders?</a:t>
            </a:r>
          </a:p>
          <a:p>
            <a:pPr algn="ctr"/>
            <a:r>
              <a:rPr lang="en-US" baseline="30000" dirty="0" smtClean="0">
                <a:solidFill>
                  <a:schemeClr val="tx1"/>
                </a:solidFill>
              </a:rPr>
              <a:t>12</a:t>
            </a:r>
            <a:r>
              <a:rPr lang="en-US" dirty="0" smtClean="0">
                <a:solidFill>
                  <a:schemeClr val="tx1"/>
                </a:solidFill>
              </a:rPr>
              <a:t> You stretched out Your right hand; The earth swallowed them. </a:t>
            </a:r>
            <a:br>
              <a:rPr lang="en-US" dirty="0" smtClean="0">
                <a:solidFill>
                  <a:schemeClr val="tx1"/>
                </a:solidFill>
              </a:rPr>
            </a:br>
            <a:r>
              <a:rPr lang="en-US" baseline="30000" dirty="0" smtClean="0">
                <a:solidFill>
                  <a:schemeClr val="tx1"/>
                </a:solidFill>
              </a:rPr>
              <a:t>13</a:t>
            </a:r>
            <a:r>
              <a:rPr lang="en-US" dirty="0" smtClean="0">
                <a:solidFill>
                  <a:schemeClr val="tx1"/>
                </a:solidFill>
              </a:rPr>
              <a:t> You in Your mercy have led forth The people whom You have </a:t>
            </a:r>
            <a:r>
              <a:rPr lang="en-US" b="1" dirty="0" smtClean="0">
                <a:solidFill>
                  <a:schemeClr val="tx1"/>
                </a:solidFill>
              </a:rPr>
              <a:t>redeemed</a:t>
            </a:r>
            <a:r>
              <a:rPr lang="en-US" dirty="0" smtClean="0">
                <a:solidFill>
                  <a:schemeClr val="tx1"/>
                </a:solidFill>
              </a:rPr>
              <a:t>; You have guided </a:t>
            </a:r>
            <a:r>
              <a:rPr lang="en-US" i="1" dirty="0" smtClean="0">
                <a:solidFill>
                  <a:schemeClr val="tx1"/>
                </a:solidFill>
              </a:rPr>
              <a:t>them</a:t>
            </a:r>
            <a:r>
              <a:rPr lang="en-US" dirty="0" smtClean="0">
                <a:solidFill>
                  <a:schemeClr val="tx1"/>
                </a:solidFill>
              </a:rPr>
              <a:t> in Your strength To Your holy habitation.  </a:t>
            </a:r>
            <a:endParaRPr lang="en-US" dirty="0">
              <a:solidFill>
                <a:schemeClr val="tx1"/>
              </a:solidFill>
            </a:endParaRPr>
          </a:p>
        </p:txBody>
      </p:sp>
      <p:sp>
        <p:nvSpPr>
          <p:cNvPr id="4" name="Rounded Rectangle 3"/>
          <p:cNvSpPr/>
          <p:nvPr/>
        </p:nvSpPr>
        <p:spPr>
          <a:xfrm>
            <a:off x="228600" y="838200"/>
            <a:ext cx="86868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“Your right hand”</a:t>
            </a:r>
          </a:p>
          <a:p>
            <a:pPr algn="ctr"/>
            <a:r>
              <a:rPr lang="en-US" sz="1600" dirty="0" smtClean="0">
                <a:solidFill>
                  <a:schemeClr val="tx1"/>
                </a:solidFill>
              </a:rPr>
              <a:t>(NSB)   </a:t>
            </a:r>
            <a:r>
              <a:rPr lang="en-US" dirty="0" smtClean="0">
                <a:solidFill>
                  <a:schemeClr val="tx1"/>
                </a:solidFill>
              </a:rPr>
              <a:t>“The Exodus narrative has emphasized the extended, powerful </a:t>
            </a:r>
            <a:r>
              <a:rPr lang="en-US" b="1" dirty="0" smtClean="0">
                <a:solidFill>
                  <a:schemeClr val="tx1"/>
                </a:solidFill>
              </a:rPr>
              <a:t>right hand </a:t>
            </a:r>
            <a:r>
              <a:rPr lang="en-US" dirty="0" smtClean="0">
                <a:solidFill>
                  <a:schemeClr val="tx1"/>
                </a:solidFill>
              </a:rPr>
              <a:t>of God throughout. This is a way of describing God’s </a:t>
            </a:r>
            <a:r>
              <a:rPr lang="en-US" b="1" dirty="0" smtClean="0">
                <a:solidFill>
                  <a:schemeClr val="tx1"/>
                </a:solidFill>
              </a:rPr>
              <a:t>active presence </a:t>
            </a:r>
            <a:r>
              <a:rPr lang="en-US" dirty="0" smtClean="0">
                <a:solidFill>
                  <a:schemeClr val="tx1"/>
                </a:solidFill>
              </a:rPr>
              <a:t>among His people.</a:t>
            </a:r>
          </a:p>
          <a:p>
            <a:pPr algn="ctr"/>
            <a:endParaRPr lang="en-US" dirty="0" smtClean="0">
              <a:solidFill>
                <a:schemeClr val="tx1"/>
              </a:solidFill>
            </a:endParaRPr>
          </a:p>
        </p:txBody>
      </p:sp>
      <p:sp>
        <p:nvSpPr>
          <p:cNvPr id="5" name="Rounded Rectangle 4"/>
          <p:cNvSpPr/>
          <p:nvPr/>
        </p:nvSpPr>
        <p:spPr>
          <a:xfrm>
            <a:off x="533400" y="3429000"/>
            <a:ext cx="7863840" cy="640080"/>
          </a:xfrm>
          <a:prstGeom prst="roundRect">
            <a:avLst>
              <a:gd name="adj" fmla="val 108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tx1"/>
                </a:solidFill>
              </a:rPr>
              <a:t>v. 8 </a:t>
            </a:r>
            <a:r>
              <a:rPr lang="en-US" dirty="0" smtClean="0">
                <a:solidFill>
                  <a:schemeClr val="tx1"/>
                </a:solidFill>
              </a:rPr>
              <a:t>“The powerful wind that made the waters pile up on either side of the people is described in poetry as a blast of Your nostrils”</a:t>
            </a:r>
          </a:p>
          <a:p>
            <a:pPr algn="ctr"/>
            <a:endParaRPr lang="en-US" dirty="0">
              <a:solidFill>
                <a:schemeClr val="tx1"/>
              </a:solidFill>
            </a:endParaRPr>
          </a:p>
        </p:txBody>
      </p:sp>
      <p:sp>
        <p:nvSpPr>
          <p:cNvPr id="6" name="Rectangle 5"/>
          <p:cNvSpPr/>
          <p:nvPr/>
        </p:nvSpPr>
        <p:spPr>
          <a:xfrm>
            <a:off x="0" y="205740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7</a:t>
            </a:r>
            <a:r>
              <a:rPr lang="en-US" dirty="0" smtClean="0">
                <a:solidFill>
                  <a:schemeClr val="tx1"/>
                </a:solidFill>
              </a:rPr>
              <a:t> And in the greatness of Your excellence You have overthrown those who rose against You; You sent forth Your wrath; It consumed them like stubble. </a:t>
            </a:r>
            <a:br>
              <a:rPr lang="en-US" dirty="0" smtClean="0">
                <a:solidFill>
                  <a:schemeClr val="tx1"/>
                </a:solidFill>
              </a:rPr>
            </a:br>
            <a:r>
              <a:rPr lang="en-US" baseline="30000" dirty="0" smtClean="0">
                <a:solidFill>
                  <a:schemeClr val="tx1"/>
                </a:solidFill>
              </a:rPr>
              <a:t>8</a:t>
            </a:r>
            <a:r>
              <a:rPr lang="en-US" dirty="0" smtClean="0">
                <a:solidFill>
                  <a:schemeClr val="tx1"/>
                </a:solidFill>
              </a:rPr>
              <a:t> And with the blast of Your nostrils The waters were gathered together; The floods stood upright like a heap; The depths congealed in the heart of the sea.</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8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14</a:t>
            </a:r>
            <a:r>
              <a:rPr lang="en-US" dirty="0" smtClean="0">
                <a:solidFill>
                  <a:schemeClr val="tx1"/>
                </a:solidFill>
              </a:rPr>
              <a:t> “The people will hear </a:t>
            </a:r>
            <a:r>
              <a:rPr lang="en-US" i="1" dirty="0" smtClean="0">
                <a:solidFill>
                  <a:schemeClr val="tx1"/>
                </a:solidFill>
              </a:rPr>
              <a:t>and</a:t>
            </a:r>
            <a:r>
              <a:rPr lang="en-US" dirty="0" smtClean="0">
                <a:solidFill>
                  <a:schemeClr val="tx1"/>
                </a:solidFill>
              </a:rPr>
              <a:t> be afraid; Sorrow will take hold of the inhabitants of Philistia.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15</a:t>
            </a:r>
            <a:r>
              <a:rPr lang="en-US" dirty="0" smtClean="0">
                <a:solidFill>
                  <a:schemeClr val="tx1"/>
                </a:solidFill>
              </a:rPr>
              <a:t> Then the chiefs of Edom will be dismayed; The mighty men of Moab, Trembling will take hold of them; All the inhabitants of Canaan will melt away.  </a:t>
            </a:r>
            <a:endParaRPr lang="en-US" dirty="0">
              <a:solidFill>
                <a:schemeClr val="tx1"/>
              </a:solidFill>
            </a:endParaRPr>
          </a:p>
        </p:txBody>
      </p:sp>
      <p:sp>
        <p:nvSpPr>
          <p:cNvPr id="3" name="Rectangle 2"/>
          <p:cNvSpPr/>
          <p:nvPr/>
        </p:nvSpPr>
        <p:spPr>
          <a:xfrm>
            <a:off x="0" y="5257800"/>
            <a:ext cx="9144000" cy="15544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18</a:t>
            </a:r>
            <a:r>
              <a:rPr lang="en-US" dirty="0" smtClean="0">
                <a:solidFill>
                  <a:schemeClr val="tx1"/>
                </a:solidFill>
              </a:rPr>
              <a:t> “The Lord shall reign forever and ever.”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19</a:t>
            </a:r>
            <a:r>
              <a:rPr lang="en-US" dirty="0" smtClean="0">
                <a:solidFill>
                  <a:schemeClr val="tx1"/>
                </a:solidFill>
              </a:rPr>
              <a:t>For the horses of Pharaoh went with his chariots and his horsemen into the sea, and the Lord brought back the waters of the sea upon them. But the children of Israel went on dry </a:t>
            </a:r>
            <a:r>
              <a:rPr lang="en-US" i="1" dirty="0" smtClean="0">
                <a:solidFill>
                  <a:schemeClr val="tx1"/>
                </a:solidFill>
              </a:rPr>
              <a:t>land</a:t>
            </a:r>
            <a:r>
              <a:rPr lang="en-US" dirty="0" smtClean="0">
                <a:solidFill>
                  <a:schemeClr val="tx1"/>
                </a:solidFill>
              </a:rPr>
              <a:t> in the midst of the sea. </a:t>
            </a:r>
            <a:endParaRPr lang="en-US" dirty="0">
              <a:solidFill>
                <a:schemeClr val="tx1"/>
              </a:solidFill>
            </a:endParaRPr>
          </a:p>
        </p:txBody>
      </p:sp>
      <p:sp>
        <p:nvSpPr>
          <p:cNvPr id="4" name="Rounded Rectangle 3"/>
          <p:cNvSpPr/>
          <p:nvPr/>
        </p:nvSpPr>
        <p:spPr>
          <a:xfrm>
            <a:off x="533400" y="1447800"/>
            <a:ext cx="7589520" cy="457200"/>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Reports of what had taken place in Egypt traveled to the surrounding nations</a:t>
            </a:r>
            <a:endParaRPr lang="en-US" dirty="0">
              <a:solidFill>
                <a:schemeClr val="tx1"/>
              </a:solidFill>
            </a:endParaRPr>
          </a:p>
        </p:txBody>
      </p:sp>
      <p:sp>
        <p:nvSpPr>
          <p:cNvPr id="5" name="Rectangle 4"/>
          <p:cNvSpPr/>
          <p:nvPr/>
        </p:nvSpPr>
        <p:spPr>
          <a:xfrm>
            <a:off x="30480" y="2133600"/>
            <a:ext cx="9144000" cy="1188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17</a:t>
            </a:r>
            <a:r>
              <a:rPr lang="en-US" dirty="0" smtClean="0">
                <a:solidFill>
                  <a:schemeClr val="tx1"/>
                </a:solidFill>
              </a:rPr>
              <a:t> You will bring them in and plant them In the mountain of Your inheritance, </a:t>
            </a:r>
            <a:r>
              <a:rPr lang="en-US" i="1" dirty="0" smtClean="0">
                <a:solidFill>
                  <a:schemeClr val="tx1"/>
                </a:solidFill>
              </a:rPr>
              <a:t>In</a:t>
            </a:r>
            <a:r>
              <a:rPr lang="en-US" dirty="0" smtClean="0">
                <a:solidFill>
                  <a:schemeClr val="tx1"/>
                </a:solidFill>
              </a:rPr>
              <a:t> the place, O Lord, </a:t>
            </a:r>
            <a:r>
              <a:rPr lang="en-US" i="1" dirty="0" smtClean="0">
                <a:solidFill>
                  <a:schemeClr val="tx1"/>
                </a:solidFill>
              </a:rPr>
              <a:t>which</a:t>
            </a:r>
            <a:r>
              <a:rPr lang="en-US" dirty="0" smtClean="0">
                <a:solidFill>
                  <a:schemeClr val="tx1"/>
                </a:solidFill>
              </a:rPr>
              <a:t> You have made For Your own dwelling, The sanctuary, O Lord, </a:t>
            </a:r>
            <a:r>
              <a:rPr lang="en-US" i="1" dirty="0" smtClean="0">
                <a:solidFill>
                  <a:schemeClr val="tx1"/>
                </a:solidFill>
              </a:rPr>
              <a:t>which</a:t>
            </a:r>
            <a:r>
              <a:rPr lang="en-US" dirty="0" smtClean="0">
                <a:solidFill>
                  <a:schemeClr val="tx1"/>
                </a:solidFill>
              </a:rPr>
              <a:t> Your hands have established. </a:t>
            </a:r>
            <a:endParaRPr lang="en-US" dirty="0">
              <a:solidFill>
                <a:schemeClr val="tx1"/>
              </a:solidFill>
            </a:endParaRPr>
          </a:p>
        </p:txBody>
      </p:sp>
      <p:sp>
        <p:nvSpPr>
          <p:cNvPr id="6" name="Rounded Rectangle 5"/>
          <p:cNvSpPr/>
          <p:nvPr/>
        </p:nvSpPr>
        <p:spPr>
          <a:xfrm>
            <a:off x="304800" y="3429000"/>
            <a:ext cx="8595360" cy="16459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will bring them in and plant them”</a:t>
            </a:r>
          </a:p>
          <a:p>
            <a:pPr algn="ctr"/>
            <a:r>
              <a:rPr lang="en-US" sz="1600" dirty="0" smtClean="0">
                <a:solidFill>
                  <a:schemeClr val="tx1"/>
                </a:solidFill>
              </a:rPr>
              <a:t>(BKC) </a:t>
            </a:r>
            <a:r>
              <a:rPr lang="en-US" dirty="0" smtClean="0">
                <a:solidFill>
                  <a:schemeClr val="tx1"/>
                </a:solidFill>
              </a:rPr>
              <a:t>“Moses’ triumphal song includes the assurance that God would bring His people into the promised land.</a:t>
            </a:r>
          </a:p>
          <a:p>
            <a:pPr algn="ctr"/>
            <a:endParaRPr lang="en-US" dirty="0" smtClean="0">
              <a:solidFill>
                <a:schemeClr val="tx1"/>
              </a:solidFill>
            </a:endParaRPr>
          </a:p>
          <a:p>
            <a:pPr algn="ctr"/>
            <a:r>
              <a:rPr lang="en-US" dirty="0" smtClean="0">
                <a:solidFill>
                  <a:schemeClr val="tx1"/>
                </a:solidFill>
              </a:rPr>
              <a:t>Moses also affirmed the fact that the Lord will reign over His people forever…what He will do in His eternal reign”</a:t>
            </a:r>
            <a:endParaRPr lang="en-US" dirty="0">
              <a:solidFill>
                <a:schemeClr val="tx1"/>
              </a:solidFill>
            </a:endParaRPr>
          </a:p>
        </p:txBody>
      </p:sp>
      <p:sp>
        <p:nvSpPr>
          <p:cNvPr id="7" name="Down Arrow 6"/>
          <p:cNvSpPr/>
          <p:nvPr/>
        </p:nvSpPr>
        <p:spPr>
          <a:xfrm>
            <a:off x="4495800" y="5029200"/>
            <a:ext cx="182880" cy="36576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20</a:t>
            </a:r>
            <a:r>
              <a:rPr lang="en-US" dirty="0" smtClean="0">
                <a:solidFill>
                  <a:schemeClr val="tx1"/>
                </a:solidFill>
              </a:rPr>
              <a:t>Then Miriam the prophetess, the sister of Aaron, took the timbrel in her hand; and all the women went out after her with timbrels and with dances. </a:t>
            </a:r>
            <a:br>
              <a:rPr lang="en-US" dirty="0" smtClean="0">
                <a:solidFill>
                  <a:schemeClr val="tx1"/>
                </a:solidFill>
              </a:rPr>
            </a:br>
            <a:r>
              <a:rPr lang="en-US" baseline="30000" dirty="0" smtClean="0">
                <a:solidFill>
                  <a:schemeClr val="tx1"/>
                </a:solidFill>
              </a:rPr>
              <a:t>21</a:t>
            </a:r>
            <a:r>
              <a:rPr lang="en-US" dirty="0" smtClean="0">
                <a:solidFill>
                  <a:schemeClr val="tx1"/>
                </a:solidFill>
              </a:rPr>
              <a:t>And Miriam answered them: “Sing to the Lord, For He has triumphed gloriously! The horse and its rider He has thrown into the sea!”  </a:t>
            </a:r>
            <a:endParaRPr lang="en-US" dirty="0">
              <a:solidFill>
                <a:schemeClr val="tx1"/>
              </a:solidFill>
            </a:endParaRPr>
          </a:p>
        </p:txBody>
      </p:sp>
      <p:sp>
        <p:nvSpPr>
          <p:cNvPr id="3" name="Rectangle 2"/>
          <p:cNvSpPr/>
          <p:nvPr/>
        </p:nvSpPr>
        <p:spPr>
          <a:xfrm>
            <a:off x="0" y="3276600"/>
            <a:ext cx="91440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22</a:t>
            </a:r>
            <a:r>
              <a:rPr lang="en-US" dirty="0" smtClean="0">
                <a:solidFill>
                  <a:schemeClr val="tx1"/>
                </a:solidFill>
              </a:rPr>
              <a:t>So Moses brought Israel from the Red Sea; then they went out into the Wilderness of Shur. And they went three days in the wilderness and found no water.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23</a:t>
            </a:r>
            <a:r>
              <a:rPr lang="en-US" dirty="0" smtClean="0">
                <a:solidFill>
                  <a:schemeClr val="tx1"/>
                </a:solidFill>
              </a:rPr>
              <a:t>Now when they came to Marah, they could not drink the waters of Marah, for they </a:t>
            </a:r>
            <a:r>
              <a:rPr lang="en-US" i="1" dirty="0" smtClean="0">
                <a:solidFill>
                  <a:schemeClr val="tx1"/>
                </a:solidFill>
              </a:rPr>
              <a:t>were</a:t>
            </a:r>
            <a:r>
              <a:rPr lang="en-US" dirty="0" smtClean="0">
                <a:solidFill>
                  <a:schemeClr val="tx1"/>
                </a:solidFill>
              </a:rPr>
              <a:t> bitter. Therefore the name of it was called </a:t>
            </a:r>
            <a:r>
              <a:rPr lang="en-US" baseline="30000" dirty="0" smtClean="0">
                <a:solidFill>
                  <a:schemeClr val="tx1"/>
                </a:solidFill>
              </a:rPr>
              <a:t>£</a:t>
            </a:r>
            <a:r>
              <a:rPr lang="en-US" dirty="0" smtClean="0">
                <a:solidFill>
                  <a:schemeClr val="tx1"/>
                </a:solidFill>
              </a:rPr>
              <a:t>Marah. </a:t>
            </a:r>
          </a:p>
          <a:p>
            <a:pPr algn="ctr"/>
            <a:r>
              <a:rPr lang="en-US" dirty="0" smtClean="0">
                <a:solidFill>
                  <a:schemeClr val="tx1"/>
                </a:solidFill>
              </a:rPr>
              <a:t/>
            </a:r>
            <a:br>
              <a:rPr lang="en-US" dirty="0" smtClean="0">
                <a:solidFill>
                  <a:schemeClr val="tx1"/>
                </a:solidFill>
              </a:rPr>
            </a:br>
            <a:r>
              <a:rPr lang="en-US" baseline="30000" dirty="0" smtClean="0">
                <a:solidFill>
                  <a:schemeClr val="tx1"/>
                </a:solidFill>
              </a:rPr>
              <a:t>24</a:t>
            </a:r>
            <a:r>
              <a:rPr lang="en-US" dirty="0" smtClean="0">
                <a:solidFill>
                  <a:schemeClr val="tx1"/>
                </a:solidFill>
              </a:rPr>
              <a:t>And the people complained against Moses, saying, “What shall we drink?”  </a:t>
            </a:r>
            <a:endParaRPr lang="en-US" dirty="0">
              <a:solidFill>
                <a:schemeClr val="tx1"/>
              </a:solidFill>
            </a:endParaRPr>
          </a:p>
        </p:txBody>
      </p:sp>
      <p:sp>
        <p:nvSpPr>
          <p:cNvPr id="4" name="Rounded Rectangle 3"/>
          <p:cNvSpPr/>
          <p:nvPr/>
        </p:nvSpPr>
        <p:spPr>
          <a:xfrm>
            <a:off x="5486400" y="2743200"/>
            <a:ext cx="36576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Northern part of the Sinai Peninsula</a:t>
            </a:r>
            <a:endParaRPr lang="en-US" dirty="0">
              <a:solidFill>
                <a:schemeClr val="tx1"/>
              </a:solidFill>
            </a:endParaRPr>
          </a:p>
        </p:txBody>
      </p:sp>
      <p:cxnSp>
        <p:nvCxnSpPr>
          <p:cNvPr id="6" name="Straight Arrow Connector 5"/>
          <p:cNvCxnSpPr/>
          <p:nvPr/>
        </p:nvCxnSpPr>
        <p:spPr>
          <a:xfrm flipH="1" flipV="1">
            <a:off x="7086600" y="3124200"/>
            <a:ext cx="1143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04800" y="1447800"/>
            <a:ext cx="859536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20 Miriam the prophetess [Moses’ sister]</a:t>
            </a:r>
          </a:p>
          <a:p>
            <a:pPr algn="ctr"/>
            <a:r>
              <a:rPr lang="en-US" sz="1600" dirty="0" smtClean="0">
                <a:solidFill>
                  <a:schemeClr val="tx1"/>
                </a:solidFill>
              </a:rPr>
              <a:t>(JFB) </a:t>
            </a:r>
            <a:r>
              <a:rPr lang="en-US" dirty="0" smtClean="0">
                <a:solidFill>
                  <a:schemeClr val="tx1"/>
                </a:solidFill>
              </a:rPr>
              <a:t>“in this instance, principally from her being eminently skilled in music; and in this sense the word ‘prophesy’ is sometimes used in scripture”</a:t>
            </a:r>
            <a:endParaRPr lang="en-US" dirty="0">
              <a:solidFill>
                <a:schemeClr val="tx1"/>
              </a:solidFill>
            </a:endParaRPr>
          </a:p>
        </p:txBody>
      </p:sp>
      <p:sp>
        <p:nvSpPr>
          <p:cNvPr id="8" name="Rounded Rectangle 7"/>
          <p:cNvSpPr/>
          <p:nvPr/>
        </p:nvSpPr>
        <p:spPr>
          <a:xfrm>
            <a:off x="228600" y="5715000"/>
            <a:ext cx="86106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“This recent response is amazing in light of their recent deliverance and triumphal songs of worship. They were so privileged; yet hardship quickly induced them to impugn Moses”</a:t>
            </a:r>
            <a:endParaRPr lang="en-US" dirty="0">
              <a:solidFill>
                <a:schemeClr val="tx1"/>
              </a:solidFill>
            </a:endParaRPr>
          </a:p>
        </p:txBody>
      </p:sp>
      <p:sp>
        <p:nvSpPr>
          <p:cNvPr id="9" name="Rounded Rectangle 8"/>
          <p:cNvSpPr/>
          <p:nvPr/>
        </p:nvSpPr>
        <p:spPr>
          <a:xfrm>
            <a:off x="228600" y="4724400"/>
            <a:ext cx="1798320" cy="2743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Marah= bitter</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1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solidFill>
                  <a:schemeClr val="tx1"/>
                </a:solidFill>
              </a:rPr>
              <a:t>25</a:t>
            </a:r>
            <a:r>
              <a:rPr lang="en-US" dirty="0" smtClean="0">
                <a:solidFill>
                  <a:schemeClr val="tx1"/>
                </a:solidFill>
              </a:rPr>
              <a:t>So he cried out to the Lord, and the Lord showed him a tree. When he cast </a:t>
            </a:r>
            <a:r>
              <a:rPr lang="en-US" i="1" dirty="0" smtClean="0">
                <a:solidFill>
                  <a:schemeClr val="tx1"/>
                </a:solidFill>
              </a:rPr>
              <a:t>it</a:t>
            </a:r>
            <a:r>
              <a:rPr lang="en-US" dirty="0" smtClean="0">
                <a:solidFill>
                  <a:schemeClr val="tx1"/>
                </a:solidFill>
              </a:rPr>
              <a:t> into the waters, the waters were made sweet. </a:t>
            </a:r>
            <a:endParaRPr lang="en-US" dirty="0">
              <a:solidFill>
                <a:schemeClr val="tx1"/>
              </a:solidFill>
            </a:endParaRPr>
          </a:p>
        </p:txBody>
      </p:sp>
      <p:sp>
        <p:nvSpPr>
          <p:cNvPr id="3" name="Rounded Rectangle 2"/>
          <p:cNvSpPr/>
          <p:nvPr/>
        </p:nvSpPr>
        <p:spPr>
          <a:xfrm>
            <a:off x="685800" y="914400"/>
            <a:ext cx="7223760" cy="5486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 tree”</a:t>
            </a:r>
          </a:p>
          <a:p>
            <a:pPr algn="ctr"/>
            <a:r>
              <a:rPr lang="en-US" sz="1600" dirty="0" smtClean="0">
                <a:solidFill>
                  <a:schemeClr val="tx1"/>
                </a:solidFill>
              </a:rPr>
              <a:t>(NSB) “</a:t>
            </a:r>
            <a:r>
              <a:rPr lang="en-US" dirty="0" smtClean="0">
                <a:solidFill>
                  <a:schemeClr val="tx1"/>
                </a:solidFill>
              </a:rPr>
              <a:t>The use of a tree made the miracle of cleansing easier to perceive”</a:t>
            </a:r>
            <a:endParaRPr lang="en-US" sz="1600" dirty="0">
              <a:solidFill>
                <a:schemeClr val="tx1"/>
              </a:solidFill>
            </a:endParaRPr>
          </a:p>
        </p:txBody>
      </p:sp>
      <p:sp>
        <p:nvSpPr>
          <p:cNvPr id="4" name="Rounded Rectangle 3"/>
          <p:cNvSpPr/>
          <p:nvPr/>
        </p:nvSpPr>
        <p:spPr>
          <a:xfrm>
            <a:off x="381000" y="1600200"/>
            <a:ext cx="8229600" cy="7315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The wood [tree] that Moses tossed in the water did not have a magical effect on the water; it was simply a symbolic act in anticipation of God’s working a miracle”</a:t>
            </a:r>
            <a:endParaRPr lang="en-US" sz="1600" dirty="0">
              <a:solidFill>
                <a:schemeClr val="tx1"/>
              </a:solidFill>
            </a:endParaRPr>
          </a:p>
        </p:txBody>
      </p:sp>
      <p:sp>
        <p:nvSpPr>
          <p:cNvPr id="5" name="Rectangle 4"/>
          <p:cNvSpPr/>
          <p:nvPr/>
        </p:nvSpPr>
        <p:spPr>
          <a:xfrm>
            <a:off x="0" y="3962400"/>
            <a:ext cx="9144000" cy="137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There He made a statute and an ordinance for them, and there He tested them, </a:t>
            </a:r>
            <a:r>
              <a:rPr lang="en-US" baseline="30000" dirty="0" smtClean="0">
                <a:solidFill>
                  <a:schemeClr val="tx1"/>
                </a:solidFill>
              </a:rPr>
              <a:t>26</a:t>
            </a:r>
            <a:r>
              <a:rPr lang="en-US" dirty="0" smtClean="0">
                <a:solidFill>
                  <a:schemeClr val="tx1"/>
                </a:solidFill>
              </a:rPr>
              <a:t>and said, “If you diligently heed the voice of the Lord your God and do what is right in His sight, give ear to His commandments and keep all His statutes, I will put none of the diseases on you which I have brought on the Egyptians. For I </a:t>
            </a:r>
            <a:r>
              <a:rPr lang="en-US" i="1" dirty="0" smtClean="0">
                <a:solidFill>
                  <a:schemeClr val="tx1"/>
                </a:solidFill>
              </a:rPr>
              <a:t>am</a:t>
            </a:r>
            <a:r>
              <a:rPr lang="en-US" dirty="0" smtClean="0">
                <a:solidFill>
                  <a:schemeClr val="tx1"/>
                </a:solidFill>
              </a:rPr>
              <a:t> the Lord who heals you.” </a:t>
            </a:r>
            <a:endParaRPr lang="en-US" dirty="0">
              <a:solidFill>
                <a:schemeClr val="tx1"/>
              </a:solidFill>
            </a:endParaRPr>
          </a:p>
        </p:txBody>
      </p:sp>
      <p:sp>
        <p:nvSpPr>
          <p:cNvPr id="6" name="Rounded Rectangle 5"/>
          <p:cNvSpPr/>
          <p:nvPr/>
        </p:nvSpPr>
        <p:spPr>
          <a:xfrm>
            <a:off x="152400" y="2514600"/>
            <a:ext cx="8686800" cy="10058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This miracle taught Israel a lesson: he purified the waters despite their grumbling.</a:t>
            </a:r>
          </a:p>
          <a:p>
            <a:pPr algn="ctr"/>
            <a:r>
              <a:rPr lang="en-US" dirty="0" smtClean="0">
                <a:solidFill>
                  <a:schemeClr val="tx1"/>
                </a:solidFill>
              </a:rPr>
              <a:t>God then made a covenant with Israel, that if they trusted and obeyed Him, God would be their healer</a:t>
            </a:r>
            <a:endParaRPr lang="en-US" dirty="0">
              <a:solidFill>
                <a:schemeClr val="tx1"/>
              </a:solidFill>
            </a:endParaRPr>
          </a:p>
        </p:txBody>
      </p:sp>
      <p:sp>
        <p:nvSpPr>
          <p:cNvPr id="7" name="Rounded Rectangle 6"/>
          <p:cNvSpPr/>
          <p:nvPr/>
        </p:nvSpPr>
        <p:spPr>
          <a:xfrm>
            <a:off x="304800" y="5562600"/>
            <a:ext cx="850392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(BKC) “</a:t>
            </a:r>
            <a:r>
              <a:rPr lang="en-US" dirty="0" smtClean="0">
                <a:solidFill>
                  <a:schemeClr val="tx1"/>
                </a:solidFill>
              </a:rPr>
              <a:t>These diseases may refer to the plagues, or more likely, to boils common to the delta region of Egypt”</a:t>
            </a:r>
          </a:p>
          <a:p>
            <a:pPr algn="ctr">
              <a:buFont typeface="Wingdings" pitchFamily="2" charset="2"/>
              <a:buChar char="§"/>
            </a:pPr>
            <a:r>
              <a:rPr lang="en-US" dirty="0" smtClean="0">
                <a:solidFill>
                  <a:schemeClr val="tx1"/>
                </a:solidFill>
              </a:rPr>
              <a:t>They had probably seen side effects from some of the plagues, and other sicknesses and diseases upon the Egyptians</a:t>
            </a:r>
            <a:endParaRPr lang="en-US" dirty="0">
              <a:solidFill>
                <a:schemeClr val="tx1"/>
              </a:solidFill>
            </a:endParaRPr>
          </a:p>
        </p:txBody>
      </p:sp>
      <p:sp>
        <p:nvSpPr>
          <p:cNvPr id="14" name="Down Arrow 13"/>
          <p:cNvSpPr/>
          <p:nvPr/>
        </p:nvSpPr>
        <p:spPr>
          <a:xfrm>
            <a:off x="4267200" y="3505200"/>
            <a:ext cx="182880" cy="5486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v. 26 (last part)</a:t>
            </a:r>
          </a:p>
          <a:p>
            <a:pPr algn="ctr"/>
            <a:r>
              <a:rPr lang="en-US" dirty="0" smtClean="0">
                <a:solidFill>
                  <a:schemeClr val="tx1"/>
                </a:solidFill>
              </a:rPr>
              <a:t>“For I </a:t>
            </a:r>
            <a:r>
              <a:rPr lang="en-US" i="1" dirty="0" smtClean="0">
                <a:solidFill>
                  <a:schemeClr val="tx1"/>
                </a:solidFill>
              </a:rPr>
              <a:t>am</a:t>
            </a:r>
            <a:r>
              <a:rPr lang="en-US" dirty="0" smtClean="0">
                <a:solidFill>
                  <a:schemeClr val="tx1"/>
                </a:solidFill>
              </a:rPr>
              <a:t> the Lord who heals you”</a:t>
            </a:r>
          </a:p>
          <a:p>
            <a:pPr algn="ctr"/>
            <a:endParaRPr lang="en-US" dirty="0">
              <a:solidFill>
                <a:schemeClr val="tx1"/>
              </a:solidFill>
            </a:endParaRPr>
          </a:p>
        </p:txBody>
      </p:sp>
      <p:sp>
        <p:nvSpPr>
          <p:cNvPr id="3" name="Rounded Rectangle 2"/>
          <p:cNvSpPr/>
          <p:nvPr/>
        </p:nvSpPr>
        <p:spPr>
          <a:xfrm>
            <a:off x="228600" y="1066800"/>
            <a:ext cx="86868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 Lord who heals you”</a:t>
            </a:r>
          </a:p>
          <a:p>
            <a:pPr algn="ctr"/>
            <a:r>
              <a:rPr lang="en-US" sz="1600" dirty="0" smtClean="0">
                <a:solidFill>
                  <a:schemeClr val="tx1"/>
                </a:solidFill>
              </a:rPr>
              <a:t>(Companion) </a:t>
            </a:r>
            <a:r>
              <a:rPr lang="en-US" i="1" dirty="0" smtClean="0">
                <a:solidFill>
                  <a:schemeClr val="tx1"/>
                </a:solidFill>
              </a:rPr>
              <a:t>Jehovah rophe’eka</a:t>
            </a:r>
          </a:p>
          <a:p>
            <a:pPr algn="ctr"/>
            <a:r>
              <a:rPr lang="en-US" i="1" dirty="0" smtClean="0">
                <a:solidFill>
                  <a:schemeClr val="tx1"/>
                </a:solidFill>
              </a:rPr>
              <a:t>“</a:t>
            </a:r>
            <a:r>
              <a:rPr lang="en-US" dirty="0" smtClean="0">
                <a:solidFill>
                  <a:schemeClr val="tx1"/>
                </a:solidFill>
              </a:rPr>
              <a:t>One of the Jehovah titles [10]. The name Jehovah is combined with the other words which form what is known as the Jehovah Titles”</a:t>
            </a:r>
            <a:endParaRPr lang="en-US" i="1" dirty="0">
              <a:solidFill>
                <a:schemeClr val="tx1"/>
              </a:solidFill>
            </a:endParaRPr>
          </a:p>
        </p:txBody>
      </p:sp>
      <p:sp>
        <p:nvSpPr>
          <p:cNvPr id="4" name="Rectangle 3"/>
          <p:cNvSpPr/>
          <p:nvPr/>
        </p:nvSpPr>
        <p:spPr>
          <a:xfrm>
            <a:off x="0" y="2819400"/>
            <a:ext cx="9144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30000" dirty="0" smtClean="0">
              <a:solidFill>
                <a:schemeClr val="tx1"/>
              </a:solidFill>
            </a:endParaRPr>
          </a:p>
          <a:p>
            <a:pPr algn="ctr"/>
            <a:r>
              <a:rPr lang="en-US" baseline="30000" dirty="0" smtClean="0">
                <a:solidFill>
                  <a:schemeClr val="tx1"/>
                </a:solidFill>
              </a:rPr>
              <a:t>27</a:t>
            </a:r>
            <a:r>
              <a:rPr lang="en-US" dirty="0" smtClean="0">
                <a:solidFill>
                  <a:schemeClr val="tx1"/>
                </a:solidFill>
              </a:rPr>
              <a:t>Then they came to Elim, where there </a:t>
            </a:r>
            <a:r>
              <a:rPr lang="en-US" i="1" dirty="0" smtClean="0">
                <a:solidFill>
                  <a:schemeClr val="tx1"/>
                </a:solidFill>
              </a:rPr>
              <a:t>were</a:t>
            </a:r>
            <a:r>
              <a:rPr lang="en-US" dirty="0" smtClean="0">
                <a:solidFill>
                  <a:schemeClr val="tx1"/>
                </a:solidFill>
              </a:rPr>
              <a:t> twelve wells of water and seventy palm trees; so they camped there by the waters. </a:t>
            </a:r>
          </a:p>
          <a:p>
            <a:pPr algn="ctr"/>
            <a:r>
              <a:rPr lang="en-US" dirty="0" smtClean="0">
                <a:solidFill>
                  <a:schemeClr val="tx1"/>
                </a:solidFill>
              </a:rPr>
              <a:t> </a:t>
            </a:r>
            <a:endParaRPr lang="en-US" dirty="0">
              <a:solidFill>
                <a:schemeClr val="tx1"/>
              </a:solidFill>
            </a:endParaRPr>
          </a:p>
        </p:txBody>
      </p:sp>
      <p:sp>
        <p:nvSpPr>
          <p:cNvPr id="5" name="Rounded Rectangle 4"/>
          <p:cNvSpPr/>
          <p:nvPr/>
        </p:nvSpPr>
        <p:spPr>
          <a:xfrm>
            <a:off x="228600" y="3886200"/>
            <a:ext cx="265176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Elim= “place of trees”</a:t>
            </a:r>
            <a:endParaRPr lang="en-US" dirty="0">
              <a:solidFill>
                <a:schemeClr val="tx1"/>
              </a:solidFill>
            </a:endParaRPr>
          </a:p>
        </p:txBody>
      </p:sp>
      <p:sp>
        <p:nvSpPr>
          <p:cNvPr id="6" name="Rounded Rectangle 5"/>
          <p:cNvSpPr/>
          <p:nvPr/>
        </p:nvSpPr>
        <p:spPr>
          <a:xfrm>
            <a:off x="3657600" y="3886200"/>
            <a:ext cx="3657600" cy="64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Welcome relief from the wilderness</a:t>
            </a:r>
          </a:p>
          <a:p>
            <a:pPr algn="ctr"/>
            <a:r>
              <a:rPr lang="en-US" dirty="0" smtClean="0">
                <a:solidFill>
                  <a:schemeClr val="tx1"/>
                </a:solidFill>
              </a:rPr>
              <a:t>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1538</TotalTime>
  <Words>4450</Words>
  <Application>Microsoft Office PowerPoint</Application>
  <PresentationFormat>On-screen Show (4:3)</PresentationFormat>
  <Paragraphs>300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Exodus 15-17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Exodus 17-19</dc:title>
  <dc:creator>owner</dc:creator>
  <cp:lastModifiedBy>Vicki Hachmann</cp:lastModifiedBy>
  <cp:revision>160</cp:revision>
  <dcterms:created xsi:type="dcterms:W3CDTF">2016-05-18T15:33:54Z</dcterms:created>
  <dcterms:modified xsi:type="dcterms:W3CDTF">2016-11-28T19:36:32Z</dcterms:modified>
</cp:coreProperties>
</file>