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99" r:id="rId4"/>
    <p:sldId id="261" r:id="rId5"/>
    <p:sldId id="262" r:id="rId6"/>
    <p:sldId id="301" r:id="rId7"/>
    <p:sldId id="263" r:id="rId8"/>
    <p:sldId id="300" r:id="rId9"/>
    <p:sldId id="273" r:id="rId10"/>
    <p:sldId id="264" r:id="rId11"/>
    <p:sldId id="265" r:id="rId12"/>
    <p:sldId id="274" r:id="rId13"/>
    <p:sldId id="269" r:id="rId14"/>
    <p:sldId id="275" r:id="rId15"/>
    <p:sldId id="270" r:id="rId16"/>
    <p:sldId id="276" r:id="rId17"/>
    <p:sldId id="271" r:id="rId18"/>
    <p:sldId id="277" r:id="rId19"/>
    <p:sldId id="303"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19A945-3424-4E5B-AD01-1C07AAD86A46}" type="datetimeFigureOut">
              <a:rPr lang="en-US" smtClean="0"/>
              <a:pPr/>
              <a:t>7/22/2017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19A945-3424-4E5B-AD01-1C07AAD86A46}" type="datetimeFigureOut">
              <a:rPr lang="en-US" smtClean="0"/>
              <a:pPr/>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19A945-3424-4E5B-AD01-1C07AAD86A46}" type="datetimeFigureOut">
              <a:rPr lang="en-US" smtClean="0"/>
              <a:pPr/>
              <a:t>7/22/2017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19A945-3424-4E5B-AD01-1C07AAD86A46}" type="datetimeFigureOut">
              <a:rPr lang="en-US" smtClean="0"/>
              <a:pPr/>
              <a:t>7/22/2017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19A945-3424-4E5B-AD01-1C07AAD86A46}" type="datetimeFigureOut">
              <a:rPr lang="en-US" smtClean="0"/>
              <a:pPr/>
              <a:t>7/22/2017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9A945-3424-4E5B-AD01-1C07AAD86A46}" type="datetimeFigureOut">
              <a:rPr lang="en-US" smtClean="0"/>
              <a:pPr/>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9A945-3424-4E5B-AD01-1C07AAD86A46}" type="datetimeFigureOut">
              <a:rPr lang="en-US" smtClean="0"/>
              <a:pPr/>
              <a:t>7/22/2017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B415B2-EFC1-4A26-97F5-9DF757C58B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9A945-3424-4E5B-AD01-1C07AAD86A46}" type="datetimeFigureOut">
              <a:rPr lang="en-US" smtClean="0"/>
              <a:pPr/>
              <a:t>7/22/2017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B415B2-EFC1-4A26-97F5-9DF757C58B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Exodus </a:t>
            </a:r>
            <a:r>
              <a:rPr lang="en-US" dirty="0" smtClean="0"/>
              <a:t>32</a:t>
            </a:r>
            <a:endParaRPr lang="en-US" dirty="0"/>
          </a:p>
        </p:txBody>
      </p:sp>
      <p:sp>
        <p:nvSpPr>
          <p:cNvPr id="3" name="Subtitle 2"/>
          <p:cNvSpPr>
            <a:spLocks noGrp="1"/>
          </p:cNvSpPr>
          <p:nvPr>
            <p:ph type="subTitle" idx="1"/>
          </p:nvPr>
        </p:nvSpPr>
        <p:spPr/>
        <p:txBody>
          <a:bodyPr/>
          <a:lstStyle/>
          <a:p>
            <a:r>
              <a:rPr lang="en-US" dirty="0" smtClean="0"/>
              <a:t>Bible Study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371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9</a:t>
            </a:r>
            <a:r>
              <a:rPr lang="en-US" dirty="0" smtClean="0">
                <a:solidFill>
                  <a:schemeClr val="tx1"/>
                </a:solidFill>
              </a:rPr>
              <a:t>And the Lord said to Moses, “I have seen this people, and indeed it </a:t>
            </a:r>
            <a:r>
              <a:rPr lang="en-US" i="1" dirty="0" smtClean="0">
                <a:solidFill>
                  <a:schemeClr val="tx1"/>
                </a:solidFill>
              </a:rPr>
              <a:t>is</a:t>
            </a:r>
            <a:r>
              <a:rPr lang="en-US" dirty="0" smtClean="0">
                <a:solidFill>
                  <a:schemeClr val="tx1"/>
                </a:solidFill>
              </a:rPr>
              <a:t> a stiff-necked people!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10</a:t>
            </a:r>
            <a:r>
              <a:rPr lang="en-US" dirty="0" smtClean="0">
                <a:solidFill>
                  <a:schemeClr val="tx1"/>
                </a:solidFill>
              </a:rPr>
              <a:t>Now therefore, let Me alone, that My wrath may burn hot against them and I may consume them. And I will make of you a great nation.” </a:t>
            </a:r>
            <a:endParaRPr lang="en-US" dirty="0">
              <a:solidFill>
                <a:schemeClr val="tx1"/>
              </a:solidFill>
            </a:endParaRPr>
          </a:p>
        </p:txBody>
      </p:sp>
      <p:sp>
        <p:nvSpPr>
          <p:cNvPr id="4" name="Rounded Rectangle 3"/>
          <p:cNvSpPr/>
          <p:nvPr/>
        </p:nvSpPr>
        <p:spPr>
          <a:xfrm>
            <a:off x="914400" y="1600200"/>
            <a:ext cx="740664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v. 9 “stiff-necked”= ‘headstrong’</a:t>
            </a:r>
          </a:p>
          <a:p>
            <a:pPr algn="ctr"/>
            <a:endParaRPr lang="en-US" dirty="0">
              <a:solidFill>
                <a:schemeClr val="tx1"/>
              </a:solidFill>
            </a:endParaRPr>
          </a:p>
        </p:txBody>
      </p:sp>
      <p:sp>
        <p:nvSpPr>
          <p:cNvPr id="5" name="Rounded Rectangle 4"/>
          <p:cNvSpPr/>
          <p:nvPr/>
        </p:nvSpPr>
        <p:spPr>
          <a:xfrm>
            <a:off x="228600" y="2209800"/>
            <a:ext cx="86868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 10 </a:t>
            </a:r>
            <a:r>
              <a:rPr lang="en-US" sz="1600" dirty="0" smtClean="0">
                <a:solidFill>
                  <a:schemeClr val="tx1"/>
                </a:solidFill>
              </a:rPr>
              <a:t>“</a:t>
            </a:r>
            <a:r>
              <a:rPr lang="en-US" dirty="0" smtClean="0">
                <a:solidFill>
                  <a:schemeClr val="tx1"/>
                </a:solidFill>
              </a:rPr>
              <a:t>let me alone</a:t>
            </a:r>
            <a:r>
              <a:rPr lang="en-US" sz="1600" dirty="0" smtClean="0">
                <a:solidFill>
                  <a:schemeClr val="tx1"/>
                </a:solidFill>
              </a:rPr>
              <a:t>”</a:t>
            </a:r>
          </a:p>
          <a:p>
            <a:pPr algn="ctr"/>
            <a:r>
              <a:rPr lang="en-US" sz="1600" dirty="0" smtClean="0">
                <a:solidFill>
                  <a:schemeClr val="tx1"/>
                </a:solidFill>
              </a:rPr>
              <a:t>(Tanakh) “</a:t>
            </a:r>
            <a:r>
              <a:rPr lang="en-US" dirty="0" smtClean="0">
                <a:solidFill>
                  <a:schemeClr val="tx1"/>
                </a:solidFill>
              </a:rPr>
              <a:t>God implies that Moses can restrain Him from destroying Israel…..by praying on Israel’s behalf and making the case for sparing them. Prophets frequently and appropriately play this intercessory role” </a:t>
            </a:r>
            <a:r>
              <a:rPr lang="en-US" sz="1600" dirty="0" smtClean="0">
                <a:solidFill>
                  <a:schemeClr val="tx1"/>
                </a:solidFill>
              </a:rPr>
              <a:t>[I Sam. 12:23; Jer. 18:20; Ps. 106:23]</a:t>
            </a:r>
            <a:endParaRPr lang="en-US" sz="1600" dirty="0">
              <a:solidFill>
                <a:schemeClr val="tx1"/>
              </a:solidFill>
            </a:endParaRPr>
          </a:p>
        </p:txBody>
      </p:sp>
      <p:sp>
        <p:nvSpPr>
          <p:cNvPr id="6" name="Rounded Rectangle 5"/>
          <p:cNvSpPr/>
          <p:nvPr/>
        </p:nvSpPr>
        <p:spPr>
          <a:xfrm>
            <a:off x="609600" y="5029200"/>
            <a:ext cx="795528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Moses in verses 11-14 pleads to God for mercy towards Israel  because: the testimony to the Egyptians </a:t>
            </a:r>
            <a:r>
              <a:rPr lang="en-US" sz="1600" dirty="0" smtClean="0">
                <a:solidFill>
                  <a:schemeClr val="tx1"/>
                </a:solidFill>
              </a:rPr>
              <a:t>[v. 12] </a:t>
            </a:r>
            <a:r>
              <a:rPr lang="en-US" dirty="0" smtClean="0">
                <a:solidFill>
                  <a:schemeClr val="tx1"/>
                </a:solidFill>
              </a:rPr>
              <a:t>and his promises to the patriarchs </a:t>
            </a:r>
            <a:r>
              <a:rPr lang="en-US" sz="1600" dirty="0" smtClean="0">
                <a:solidFill>
                  <a:schemeClr val="tx1"/>
                </a:solidFill>
              </a:rPr>
              <a:t>[v.13]</a:t>
            </a:r>
            <a:endParaRPr lang="en-US" sz="1600" dirty="0">
              <a:solidFill>
                <a:schemeClr val="tx1"/>
              </a:solidFill>
            </a:endParaRPr>
          </a:p>
        </p:txBody>
      </p:sp>
      <p:sp>
        <p:nvSpPr>
          <p:cNvPr id="7" name="Down Arrow 6"/>
          <p:cNvSpPr/>
          <p:nvPr/>
        </p:nvSpPr>
        <p:spPr>
          <a:xfrm>
            <a:off x="4343400" y="5943600"/>
            <a:ext cx="274320" cy="73152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3733800"/>
            <a:ext cx="8778240" cy="1097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Psalms 106:23</a:t>
            </a:r>
            <a:br>
              <a:rPr lang="en-US" dirty="0" smtClean="0">
                <a:solidFill>
                  <a:schemeClr val="tx1"/>
                </a:solidFill>
              </a:rPr>
            </a:br>
            <a:r>
              <a:rPr lang="en-US" baseline="30000" dirty="0" smtClean="0">
                <a:solidFill>
                  <a:schemeClr val="tx1"/>
                </a:solidFill>
              </a:rPr>
              <a:t>23</a:t>
            </a:r>
            <a:r>
              <a:rPr lang="en-US" dirty="0" smtClean="0">
                <a:solidFill>
                  <a:schemeClr val="tx1"/>
                </a:solidFill>
              </a:rPr>
              <a:t> Therefore He said that He would destroy them, Had not Moses His chosen one stood before Him in the breach, To turn away His wrath, lest He destroy </a:t>
            </a:r>
            <a:r>
              <a:rPr lang="en-US" i="1" dirty="0" smtClean="0">
                <a:solidFill>
                  <a:schemeClr val="tx1"/>
                </a:solidFill>
              </a:rPr>
              <a:t>them.</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74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11</a:t>
            </a:r>
            <a:r>
              <a:rPr lang="en-US" dirty="0" smtClean="0">
                <a:solidFill>
                  <a:schemeClr val="tx1"/>
                </a:solidFill>
              </a:rPr>
              <a:t>Then Moses pleaded with the Lord his God, and said: “Lord, why does Your wrath burn hot against </a:t>
            </a:r>
            <a:r>
              <a:rPr lang="en-US" b="1" dirty="0" smtClean="0">
                <a:solidFill>
                  <a:schemeClr val="tx1"/>
                </a:solidFill>
              </a:rPr>
              <a:t>Your</a:t>
            </a:r>
            <a:r>
              <a:rPr lang="en-US" dirty="0" smtClean="0">
                <a:solidFill>
                  <a:schemeClr val="tx1"/>
                </a:solidFill>
              </a:rPr>
              <a:t> people whom You have brought out of the land of Egypt with great power and with a mighty hand? </a:t>
            </a:r>
            <a:br>
              <a:rPr lang="en-US" dirty="0" smtClean="0">
                <a:solidFill>
                  <a:schemeClr val="tx1"/>
                </a:solidFill>
              </a:rPr>
            </a:br>
            <a:r>
              <a:rPr lang="en-US" baseline="30000" dirty="0" smtClean="0">
                <a:solidFill>
                  <a:schemeClr val="tx1"/>
                </a:solidFill>
              </a:rPr>
              <a:t>12</a:t>
            </a:r>
            <a:r>
              <a:rPr lang="en-US" dirty="0" smtClean="0">
                <a:solidFill>
                  <a:schemeClr val="tx1"/>
                </a:solidFill>
              </a:rPr>
              <a:t>Why should the Egyptians speak, and say, ‘He brought them out to harm them, to kill them in the mountains, and to consume them from the face of the earth’? Turn from Your fierce wrath, and relent from this harm to Your people. </a:t>
            </a:r>
          </a:p>
          <a:p>
            <a:pPr algn="ctr"/>
            <a:endParaRPr lang="en-US" dirty="0" smtClean="0">
              <a:solidFill>
                <a:schemeClr val="tx1"/>
              </a:solidFill>
            </a:endParaRPr>
          </a:p>
          <a:p>
            <a:pPr algn="ctr"/>
            <a:r>
              <a:rPr lang="en-US" baseline="30000" dirty="0" smtClean="0">
                <a:solidFill>
                  <a:schemeClr val="tx1"/>
                </a:solidFill>
              </a:rPr>
              <a:t>13</a:t>
            </a:r>
            <a:r>
              <a:rPr lang="en-US" dirty="0" smtClean="0">
                <a:solidFill>
                  <a:schemeClr val="tx1"/>
                </a:solidFill>
              </a:rPr>
              <a:t>Remember Abraham, Isaac, and Israel, Your servants, to whom You swore by Your own self, and said to them, ‘I will multiply your descendants as the stars of heaven; and all this land that I have spoken of I give to your descendants, and they shall inherit </a:t>
            </a:r>
            <a:r>
              <a:rPr lang="en-US" i="1" dirty="0" smtClean="0">
                <a:solidFill>
                  <a:schemeClr val="tx1"/>
                </a:solidFill>
              </a:rPr>
              <a:t>it</a:t>
            </a:r>
            <a:r>
              <a:rPr lang="en-US" dirty="0" smtClean="0">
                <a:solidFill>
                  <a:schemeClr val="tx1"/>
                </a:solidFill>
              </a:rPr>
              <a:t> forever.’”</a:t>
            </a:r>
            <a:r>
              <a:rPr lang="en-US" baseline="30000" dirty="0">
                <a:solidFill>
                  <a:schemeClr val="tx1"/>
                </a:solidFill>
              </a:rPr>
              <a:t>£</a:t>
            </a:r>
            <a:r>
              <a:rPr lang="en-US" dirty="0" smtClean="0">
                <a:solidFill>
                  <a:schemeClr val="tx1"/>
                </a:solidFill>
              </a:rPr>
              <a:t>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14</a:t>
            </a:r>
            <a:r>
              <a:rPr lang="en-US" dirty="0" smtClean="0">
                <a:solidFill>
                  <a:schemeClr val="tx1"/>
                </a:solidFill>
              </a:rPr>
              <a:t>So the Lord relented from the harm which He said He would do to His people. </a:t>
            </a:r>
            <a:endParaRPr lang="en-US" dirty="0">
              <a:solidFill>
                <a:schemeClr val="tx1"/>
              </a:solidFill>
            </a:endParaRPr>
          </a:p>
        </p:txBody>
      </p:sp>
      <p:sp>
        <p:nvSpPr>
          <p:cNvPr id="4" name="Rounded Rectangle 3"/>
          <p:cNvSpPr/>
          <p:nvPr/>
        </p:nvSpPr>
        <p:spPr>
          <a:xfrm>
            <a:off x="228600" y="3657600"/>
            <a:ext cx="8595360"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11-14 (JSB, Tanakh) </a:t>
            </a:r>
            <a:r>
              <a:rPr lang="en-US" dirty="0" smtClean="0">
                <a:solidFill>
                  <a:schemeClr val="tx1"/>
                </a:solidFill>
              </a:rPr>
              <a:t>“In Jewish practice this passage and </a:t>
            </a:r>
            <a:r>
              <a:rPr lang="en-US" sz="1600" dirty="0" smtClean="0">
                <a:solidFill>
                  <a:schemeClr val="tx1"/>
                </a:solidFill>
              </a:rPr>
              <a:t>34:1-10 </a:t>
            </a:r>
            <a:r>
              <a:rPr lang="en-US" dirty="0" smtClean="0">
                <a:solidFill>
                  <a:schemeClr val="tx1"/>
                </a:solidFill>
              </a:rPr>
              <a:t>are read in the synagogue on the public fast days that commemorate national disasters or near-disasters”</a:t>
            </a:r>
            <a:endParaRPr lang="en-US" dirty="0">
              <a:solidFill>
                <a:schemeClr val="tx1"/>
              </a:solidFill>
            </a:endParaRPr>
          </a:p>
        </p:txBody>
      </p:sp>
      <p:sp>
        <p:nvSpPr>
          <p:cNvPr id="5" name="Rounded Rectangle 4"/>
          <p:cNvSpPr/>
          <p:nvPr/>
        </p:nvSpPr>
        <p:spPr>
          <a:xfrm>
            <a:off x="609600" y="4495800"/>
            <a:ext cx="77724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14 </a:t>
            </a:r>
            <a:r>
              <a:rPr lang="en-US" dirty="0" smtClean="0">
                <a:solidFill>
                  <a:schemeClr val="tx1"/>
                </a:solidFill>
              </a:rPr>
              <a:t>“The Lord relented”</a:t>
            </a:r>
          </a:p>
          <a:p>
            <a:pPr algn="ctr"/>
            <a:r>
              <a:rPr lang="en-US" sz="1600" dirty="0" smtClean="0">
                <a:solidFill>
                  <a:schemeClr val="tx1"/>
                </a:solidFill>
              </a:rPr>
              <a:t>(The Pentateuch, W.H. Griffith Thomas)</a:t>
            </a:r>
            <a:br>
              <a:rPr lang="en-US" sz="1600" dirty="0" smtClean="0">
                <a:solidFill>
                  <a:schemeClr val="tx1"/>
                </a:solidFill>
              </a:rPr>
            </a:br>
            <a:r>
              <a:rPr lang="en-US" dirty="0" smtClean="0">
                <a:solidFill>
                  <a:schemeClr val="tx1"/>
                </a:solidFill>
              </a:rPr>
              <a:t>“God’s change of attitude is naturally expressed in human language”</a:t>
            </a:r>
            <a:endParaRPr lang="en-US" dirty="0">
              <a:solidFill>
                <a:schemeClr val="tx1"/>
              </a:solidFill>
            </a:endParaRPr>
          </a:p>
        </p:txBody>
      </p:sp>
      <p:sp>
        <p:nvSpPr>
          <p:cNvPr id="6" name="Rounded Rectangle 5"/>
          <p:cNvSpPr/>
          <p:nvPr/>
        </p:nvSpPr>
        <p:spPr>
          <a:xfrm>
            <a:off x="322006" y="5562600"/>
            <a:ext cx="8503920" cy="11887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(Expositors)“</a:t>
            </a:r>
            <a:r>
              <a:rPr lang="en-US" dirty="0" smtClean="0">
                <a:solidFill>
                  <a:schemeClr val="tx1"/>
                </a:solidFill>
              </a:rPr>
              <a:t>God’s relenting is an anthropomorphism </a:t>
            </a:r>
            <a:r>
              <a:rPr lang="en-US" sz="1600" dirty="0" smtClean="0">
                <a:solidFill>
                  <a:schemeClr val="tx1"/>
                </a:solidFill>
              </a:rPr>
              <a:t>(a description of God in human forms) </a:t>
            </a:r>
            <a:r>
              <a:rPr lang="en-US" dirty="0" smtClean="0">
                <a:solidFill>
                  <a:schemeClr val="tx1"/>
                </a:solidFill>
              </a:rPr>
              <a:t>showing us that he can and does change his actions and emotions when given proper grounds for doing so, and thereby does not change his basic integrity or character”</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9144000" cy="1645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15</a:t>
            </a:r>
            <a:r>
              <a:rPr lang="en-US" dirty="0" smtClean="0">
                <a:solidFill>
                  <a:schemeClr val="tx1"/>
                </a:solidFill>
              </a:rPr>
              <a:t>And Moses turned and went down from the mountain, and the two tablets of the Testimony </a:t>
            </a:r>
            <a:r>
              <a:rPr lang="en-US" i="1" dirty="0" smtClean="0">
                <a:solidFill>
                  <a:schemeClr val="tx1"/>
                </a:solidFill>
              </a:rPr>
              <a:t>were</a:t>
            </a:r>
            <a:r>
              <a:rPr lang="en-US" dirty="0" smtClean="0">
                <a:solidFill>
                  <a:schemeClr val="tx1"/>
                </a:solidFill>
              </a:rPr>
              <a:t> in his hand. The tablets </a:t>
            </a:r>
            <a:r>
              <a:rPr lang="en-US" i="1" dirty="0" smtClean="0">
                <a:solidFill>
                  <a:schemeClr val="tx1"/>
                </a:solidFill>
              </a:rPr>
              <a:t>were</a:t>
            </a:r>
            <a:r>
              <a:rPr lang="en-US" dirty="0" smtClean="0">
                <a:solidFill>
                  <a:schemeClr val="tx1"/>
                </a:solidFill>
              </a:rPr>
              <a:t> written on both sides; on the one </a:t>
            </a:r>
            <a:r>
              <a:rPr lang="en-US" i="1" dirty="0" smtClean="0">
                <a:solidFill>
                  <a:schemeClr val="tx1"/>
                </a:solidFill>
              </a:rPr>
              <a:t>side</a:t>
            </a:r>
            <a:r>
              <a:rPr lang="en-US" dirty="0" smtClean="0">
                <a:solidFill>
                  <a:schemeClr val="tx1"/>
                </a:solidFill>
              </a:rPr>
              <a:t> and on the other they were written. </a:t>
            </a:r>
            <a:br>
              <a:rPr lang="en-US" dirty="0" smtClean="0">
                <a:solidFill>
                  <a:schemeClr val="tx1"/>
                </a:solidFill>
              </a:rPr>
            </a:br>
            <a:r>
              <a:rPr lang="en-US" baseline="30000" dirty="0" smtClean="0">
                <a:solidFill>
                  <a:schemeClr val="tx1"/>
                </a:solidFill>
              </a:rPr>
              <a:t>16</a:t>
            </a:r>
            <a:r>
              <a:rPr lang="en-US" dirty="0" smtClean="0">
                <a:solidFill>
                  <a:schemeClr val="tx1"/>
                </a:solidFill>
              </a:rPr>
              <a:t>Now the tablets </a:t>
            </a:r>
            <a:r>
              <a:rPr lang="en-US" i="1" dirty="0" smtClean="0">
                <a:solidFill>
                  <a:schemeClr val="tx1"/>
                </a:solidFill>
              </a:rPr>
              <a:t>were</a:t>
            </a:r>
            <a:r>
              <a:rPr lang="en-US" dirty="0" smtClean="0">
                <a:solidFill>
                  <a:schemeClr val="tx1"/>
                </a:solidFill>
              </a:rPr>
              <a:t> the work of God, and the writing </a:t>
            </a:r>
            <a:r>
              <a:rPr lang="en-US" i="1" dirty="0" smtClean="0">
                <a:solidFill>
                  <a:schemeClr val="tx1"/>
                </a:solidFill>
              </a:rPr>
              <a:t>was</a:t>
            </a:r>
            <a:r>
              <a:rPr lang="en-US" dirty="0" smtClean="0">
                <a:solidFill>
                  <a:schemeClr val="tx1"/>
                </a:solidFill>
              </a:rPr>
              <a:t> the writing of God engraved on the tablets. </a:t>
            </a:r>
          </a:p>
          <a:p>
            <a:pPr algn="ctr"/>
            <a:endParaRPr lang="en-US" dirty="0">
              <a:solidFill>
                <a:schemeClr val="tx1"/>
              </a:solidFill>
            </a:endParaRPr>
          </a:p>
        </p:txBody>
      </p:sp>
      <p:sp>
        <p:nvSpPr>
          <p:cNvPr id="3" name="Rounded Rectangle 2"/>
          <p:cNvSpPr/>
          <p:nvPr/>
        </p:nvSpPr>
        <p:spPr>
          <a:xfrm>
            <a:off x="381000" y="2819400"/>
            <a:ext cx="8503920"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(Expositors) “</a:t>
            </a:r>
            <a:r>
              <a:rPr lang="en-US" dirty="0" smtClean="0">
                <a:solidFill>
                  <a:schemeClr val="tx1"/>
                </a:solidFill>
              </a:rPr>
              <a:t>This is the only passage that informs us that the ‘two tablets of the Testimony’ were inscribed on both sides.  </a:t>
            </a:r>
            <a:r>
              <a:rPr lang="en-US" sz="1600" dirty="0" smtClean="0">
                <a:solidFill>
                  <a:schemeClr val="tx1"/>
                </a:solidFill>
              </a:rPr>
              <a:t>[v. 15]</a:t>
            </a:r>
          </a:p>
          <a:p>
            <a:pPr algn="ctr"/>
            <a:r>
              <a:rPr lang="en-US" dirty="0" smtClean="0">
                <a:solidFill>
                  <a:schemeClr val="tx1"/>
                </a:solidFill>
              </a:rPr>
              <a:t>That  ‘the tablets were the work of God’ emphasizes their divine origin” </a:t>
            </a:r>
            <a:r>
              <a:rPr lang="en-US" sz="1600" dirty="0" smtClean="0">
                <a:solidFill>
                  <a:schemeClr val="tx1"/>
                </a:solidFill>
              </a:rPr>
              <a:t>[v. 16]</a:t>
            </a:r>
            <a:endParaRPr lang="en-US" sz="1600" dirty="0">
              <a:solidFill>
                <a:schemeClr val="tx1"/>
              </a:solidFill>
            </a:endParaRPr>
          </a:p>
        </p:txBody>
      </p:sp>
      <p:sp>
        <p:nvSpPr>
          <p:cNvPr id="9" name="Rounded Rectangle 8"/>
          <p:cNvSpPr/>
          <p:nvPr/>
        </p:nvSpPr>
        <p:spPr>
          <a:xfrm>
            <a:off x="685800" y="4191000"/>
            <a:ext cx="7863840" cy="128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(BKC) “</a:t>
            </a:r>
            <a:r>
              <a:rPr lang="en-US" dirty="0" smtClean="0">
                <a:solidFill>
                  <a:schemeClr val="tx1"/>
                </a:solidFill>
              </a:rPr>
              <a:t>As Moses descended the mountain with the two tablets of the Decalogue, he rejoined Joshua, who apparently was partway up the mountain, and was not aware of what the Israelites were doing”</a:t>
            </a:r>
            <a:endParaRPr lang="en-US" sz="1600" dirty="0">
              <a:solidFill>
                <a:schemeClr val="tx1"/>
              </a:solidFill>
            </a:endParaRPr>
          </a:p>
        </p:txBody>
      </p:sp>
      <p:sp>
        <p:nvSpPr>
          <p:cNvPr id="10" name="Down Arrow 9"/>
          <p:cNvSpPr/>
          <p:nvPr/>
        </p:nvSpPr>
        <p:spPr>
          <a:xfrm>
            <a:off x="4343400" y="53340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645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17</a:t>
            </a:r>
            <a:r>
              <a:rPr lang="en-US" dirty="0" smtClean="0">
                <a:solidFill>
                  <a:schemeClr val="tx1"/>
                </a:solidFill>
              </a:rPr>
              <a:t>And when Joshua heard the noise of the people as they shouted, he said to Moses, “</a:t>
            </a:r>
            <a:r>
              <a:rPr lang="en-US" i="1" dirty="0" smtClean="0">
                <a:solidFill>
                  <a:schemeClr val="tx1"/>
                </a:solidFill>
              </a:rPr>
              <a:t>There is</a:t>
            </a:r>
            <a:r>
              <a:rPr lang="en-US" dirty="0" smtClean="0">
                <a:solidFill>
                  <a:schemeClr val="tx1"/>
                </a:solidFill>
              </a:rPr>
              <a:t> a noise of war in the camp.”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18</a:t>
            </a:r>
            <a:r>
              <a:rPr lang="en-US" dirty="0" smtClean="0">
                <a:solidFill>
                  <a:schemeClr val="tx1"/>
                </a:solidFill>
              </a:rPr>
              <a:t>But he said: “</a:t>
            </a:r>
            <a:r>
              <a:rPr lang="en-US" i="1" dirty="0" smtClean="0">
                <a:solidFill>
                  <a:schemeClr val="tx1"/>
                </a:solidFill>
              </a:rPr>
              <a:t>It is</a:t>
            </a:r>
            <a:r>
              <a:rPr lang="en-US" dirty="0" smtClean="0">
                <a:solidFill>
                  <a:schemeClr val="tx1"/>
                </a:solidFill>
              </a:rPr>
              <a:t> not the noise of the </a:t>
            </a:r>
            <a:r>
              <a:rPr lang="en-US" b="1" dirty="0" smtClean="0">
                <a:solidFill>
                  <a:schemeClr val="tx1"/>
                </a:solidFill>
              </a:rPr>
              <a:t>shout </a:t>
            </a:r>
            <a:r>
              <a:rPr lang="en-US" dirty="0" smtClean="0">
                <a:solidFill>
                  <a:schemeClr val="tx1"/>
                </a:solidFill>
              </a:rPr>
              <a:t>of victory, Nor the noise of the</a:t>
            </a:r>
            <a:r>
              <a:rPr lang="en-US" b="1" dirty="0" smtClean="0">
                <a:solidFill>
                  <a:schemeClr val="tx1"/>
                </a:solidFill>
              </a:rPr>
              <a:t> cry </a:t>
            </a:r>
            <a:r>
              <a:rPr lang="en-US" dirty="0" smtClean="0">
                <a:solidFill>
                  <a:schemeClr val="tx1"/>
                </a:solidFill>
              </a:rPr>
              <a:t>of defeat, </a:t>
            </a:r>
            <a:r>
              <a:rPr lang="en-US" i="1" dirty="0" smtClean="0">
                <a:solidFill>
                  <a:schemeClr val="tx1"/>
                </a:solidFill>
              </a:rPr>
              <a:t>But</a:t>
            </a:r>
            <a:r>
              <a:rPr lang="en-US" dirty="0" smtClean="0">
                <a:solidFill>
                  <a:schemeClr val="tx1"/>
                </a:solidFill>
              </a:rPr>
              <a:t> the sound of </a:t>
            </a:r>
            <a:r>
              <a:rPr lang="en-US" b="1" dirty="0" smtClean="0">
                <a:solidFill>
                  <a:schemeClr val="tx1"/>
                </a:solidFill>
              </a:rPr>
              <a:t>singing </a:t>
            </a:r>
            <a:r>
              <a:rPr lang="en-US" dirty="0" smtClean="0">
                <a:solidFill>
                  <a:schemeClr val="tx1"/>
                </a:solidFill>
              </a:rPr>
              <a:t>I hear.” </a:t>
            </a:r>
            <a:endParaRPr lang="en-US" dirty="0">
              <a:solidFill>
                <a:schemeClr val="tx1"/>
              </a:solidFill>
            </a:endParaRPr>
          </a:p>
        </p:txBody>
      </p:sp>
      <p:sp>
        <p:nvSpPr>
          <p:cNvPr id="3" name="Rectangle 2"/>
          <p:cNvSpPr/>
          <p:nvPr/>
        </p:nvSpPr>
        <p:spPr>
          <a:xfrm>
            <a:off x="0" y="3352800"/>
            <a:ext cx="9144000" cy="1188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19</a:t>
            </a:r>
            <a:r>
              <a:rPr lang="en-US" dirty="0" smtClean="0">
                <a:solidFill>
                  <a:schemeClr val="tx1"/>
                </a:solidFill>
              </a:rPr>
              <a:t>So it was, as soon as he came near the camp, that he saw the calf </a:t>
            </a:r>
            <a:r>
              <a:rPr lang="en-US" i="1" dirty="0" smtClean="0">
                <a:solidFill>
                  <a:schemeClr val="tx1"/>
                </a:solidFill>
              </a:rPr>
              <a:t>and</a:t>
            </a:r>
            <a:r>
              <a:rPr lang="en-US" dirty="0" smtClean="0">
                <a:solidFill>
                  <a:schemeClr val="tx1"/>
                </a:solidFill>
              </a:rPr>
              <a:t> the dancing. So Moses’ anger became hot, and he cast the tablets out of his hands and broke them at the foot of the mountain. </a:t>
            </a:r>
            <a:br>
              <a:rPr lang="en-US" dirty="0" smtClean="0">
                <a:solidFill>
                  <a:schemeClr val="tx1"/>
                </a:solidFill>
              </a:rPr>
            </a:br>
            <a:endParaRPr lang="en-US" dirty="0">
              <a:solidFill>
                <a:schemeClr val="tx1"/>
              </a:solidFill>
            </a:endParaRPr>
          </a:p>
        </p:txBody>
      </p:sp>
      <p:sp>
        <p:nvSpPr>
          <p:cNvPr id="4" name="Rounded Rectangle 3"/>
          <p:cNvSpPr/>
          <p:nvPr/>
        </p:nvSpPr>
        <p:spPr>
          <a:xfrm>
            <a:off x="1752600" y="1752600"/>
            <a:ext cx="512064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18 </a:t>
            </a:r>
            <a:r>
              <a:rPr lang="en-US" dirty="0" smtClean="0">
                <a:solidFill>
                  <a:schemeClr val="tx1"/>
                </a:solidFill>
              </a:rPr>
              <a:t>‘shout’…</a:t>
            </a:r>
            <a:r>
              <a:rPr lang="en-US" sz="1600" dirty="0" smtClean="0">
                <a:solidFill>
                  <a:schemeClr val="tx1"/>
                </a:solidFill>
              </a:rPr>
              <a:t> </a:t>
            </a:r>
            <a:r>
              <a:rPr lang="en-US" dirty="0" smtClean="0">
                <a:solidFill>
                  <a:schemeClr val="tx1"/>
                </a:solidFill>
              </a:rPr>
              <a:t>‘cry’… ‘sing’</a:t>
            </a:r>
          </a:p>
          <a:p>
            <a:pPr algn="ctr"/>
            <a:r>
              <a:rPr lang="en-US" sz="1600" dirty="0" smtClean="0">
                <a:solidFill>
                  <a:schemeClr val="tx1"/>
                </a:solidFill>
              </a:rPr>
              <a:t>(Companion)  “same Hebrew word” –[singing] </a:t>
            </a:r>
            <a:endParaRPr lang="en-US" sz="1600" dirty="0">
              <a:solidFill>
                <a:schemeClr val="tx1"/>
              </a:solidFill>
            </a:endParaRPr>
          </a:p>
        </p:txBody>
      </p:sp>
      <p:sp>
        <p:nvSpPr>
          <p:cNvPr id="5" name="Rounded Rectangle 4"/>
          <p:cNvSpPr/>
          <p:nvPr/>
        </p:nvSpPr>
        <p:spPr>
          <a:xfrm>
            <a:off x="5181600" y="2514600"/>
            <a:ext cx="384048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“As in the worship of Apis”</a:t>
            </a:r>
            <a:r>
              <a:rPr lang="en-US" sz="1600" dirty="0" smtClean="0">
                <a:solidFill>
                  <a:schemeClr val="tx1"/>
                </a:solidFill>
              </a:rPr>
              <a:t>(Companion)</a:t>
            </a:r>
            <a:endParaRPr lang="en-US" dirty="0">
              <a:solidFill>
                <a:schemeClr val="tx1"/>
              </a:solidFill>
            </a:endParaRPr>
          </a:p>
        </p:txBody>
      </p:sp>
      <p:cxnSp>
        <p:nvCxnSpPr>
          <p:cNvPr id="7" name="Straight Arrow Connector 6"/>
          <p:cNvCxnSpPr/>
          <p:nvPr/>
        </p:nvCxnSpPr>
        <p:spPr>
          <a:xfrm flipH="1" flipV="1">
            <a:off x="6096000" y="2971800"/>
            <a:ext cx="1447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457200" y="4724400"/>
            <a:ext cx="8229600"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“Breaking the tablets expresses not only Moses’ rage  but (as in Mesopotamian law) the annulment of the covenant….the equivalent of tearing up a contract” </a:t>
            </a:r>
            <a:r>
              <a:rPr lang="en-US" sz="1600" dirty="0" smtClean="0">
                <a:solidFill>
                  <a:schemeClr val="tx1"/>
                </a:solidFill>
              </a:rPr>
              <a:t>(JSB, Tanakh) </a:t>
            </a:r>
            <a:endParaRPr lang="en-US"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1005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20</a:t>
            </a:r>
            <a:r>
              <a:rPr lang="en-US" dirty="0" smtClean="0">
                <a:solidFill>
                  <a:schemeClr val="tx1"/>
                </a:solidFill>
              </a:rPr>
              <a:t>Then he took the calf which they had made, burned </a:t>
            </a:r>
            <a:r>
              <a:rPr lang="en-US" i="1" dirty="0" smtClean="0">
                <a:solidFill>
                  <a:schemeClr val="tx1"/>
                </a:solidFill>
              </a:rPr>
              <a:t>it</a:t>
            </a:r>
            <a:r>
              <a:rPr lang="en-US" dirty="0" smtClean="0">
                <a:solidFill>
                  <a:schemeClr val="tx1"/>
                </a:solidFill>
              </a:rPr>
              <a:t> in the fire, and ground </a:t>
            </a:r>
            <a:r>
              <a:rPr lang="en-US" i="1" dirty="0" smtClean="0">
                <a:solidFill>
                  <a:schemeClr val="tx1"/>
                </a:solidFill>
              </a:rPr>
              <a:t>it</a:t>
            </a:r>
            <a:r>
              <a:rPr lang="en-US" dirty="0" smtClean="0">
                <a:solidFill>
                  <a:schemeClr val="tx1"/>
                </a:solidFill>
              </a:rPr>
              <a:t> to powder; and he scattered </a:t>
            </a:r>
            <a:r>
              <a:rPr lang="en-US" i="1" dirty="0" smtClean="0">
                <a:solidFill>
                  <a:schemeClr val="tx1"/>
                </a:solidFill>
              </a:rPr>
              <a:t>it</a:t>
            </a:r>
            <a:r>
              <a:rPr lang="en-US" dirty="0" smtClean="0">
                <a:solidFill>
                  <a:schemeClr val="tx1"/>
                </a:solidFill>
              </a:rPr>
              <a:t> on the water and made the children of Israel drink </a:t>
            </a:r>
            <a:r>
              <a:rPr lang="en-US" i="1" dirty="0" smtClean="0">
                <a:solidFill>
                  <a:schemeClr val="tx1"/>
                </a:solidFill>
              </a:rPr>
              <a:t>it.</a:t>
            </a:r>
            <a:r>
              <a:rPr lang="en-US" dirty="0" smtClean="0">
                <a:solidFill>
                  <a:schemeClr val="tx1"/>
                </a:solidFill>
              </a:rPr>
              <a:t> </a:t>
            </a:r>
            <a:br>
              <a:rPr lang="en-US" dirty="0" smtClean="0">
                <a:solidFill>
                  <a:schemeClr val="tx1"/>
                </a:solidFill>
              </a:rPr>
            </a:br>
            <a:endParaRPr lang="en-US" dirty="0" smtClean="0">
              <a:solidFill>
                <a:schemeClr val="tx1"/>
              </a:solidFill>
            </a:endParaRPr>
          </a:p>
          <a:p>
            <a:pPr algn="ctr"/>
            <a:endParaRPr lang="en-US" dirty="0">
              <a:solidFill>
                <a:schemeClr val="tx1"/>
              </a:solidFill>
            </a:endParaRPr>
          </a:p>
        </p:txBody>
      </p:sp>
      <p:sp>
        <p:nvSpPr>
          <p:cNvPr id="4" name="Rectangle 3"/>
          <p:cNvSpPr/>
          <p:nvPr/>
        </p:nvSpPr>
        <p:spPr>
          <a:xfrm>
            <a:off x="0" y="3886200"/>
            <a:ext cx="9144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21</a:t>
            </a:r>
            <a:r>
              <a:rPr lang="en-US" dirty="0" smtClean="0">
                <a:solidFill>
                  <a:schemeClr val="tx1"/>
                </a:solidFill>
              </a:rPr>
              <a:t>And Moses said to Aaron, “What did this people do to you that you have brought </a:t>
            </a:r>
            <a:r>
              <a:rPr lang="en-US" i="1" dirty="0" smtClean="0">
                <a:solidFill>
                  <a:schemeClr val="tx1"/>
                </a:solidFill>
              </a:rPr>
              <a:t>so</a:t>
            </a:r>
            <a:r>
              <a:rPr lang="en-US" dirty="0" smtClean="0">
                <a:solidFill>
                  <a:schemeClr val="tx1"/>
                </a:solidFill>
              </a:rPr>
              <a:t> great a sin upon them?”</a:t>
            </a:r>
            <a:endParaRPr lang="en-US" dirty="0">
              <a:solidFill>
                <a:schemeClr val="tx1"/>
              </a:solidFill>
            </a:endParaRPr>
          </a:p>
        </p:txBody>
      </p:sp>
      <p:sp>
        <p:nvSpPr>
          <p:cNvPr id="5" name="Rounded Rectangle 4"/>
          <p:cNvSpPr/>
          <p:nvPr/>
        </p:nvSpPr>
        <p:spPr>
          <a:xfrm>
            <a:off x="304800" y="2286000"/>
            <a:ext cx="832104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solidFill>
                <a:schemeClr val="tx1"/>
              </a:solidFill>
            </a:endParaRPr>
          </a:p>
          <a:p>
            <a:pPr algn="ctr"/>
            <a:r>
              <a:rPr lang="en-US" sz="1600" dirty="0" smtClean="0">
                <a:solidFill>
                  <a:schemeClr val="tx1"/>
                </a:solidFill>
              </a:rPr>
              <a:t>(BKC) </a:t>
            </a:r>
            <a:r>
              <a:rPr lang="en-US" dirty="0" smtClean="0">
                <a:solidFill>
                  <a:schemeClr val="tx1"/>
                </a:solidFill>
              </a:rPr>
              <a:t>“By this action he demonstrated both the powerlessness of the calf-idol and God’s wrath. Drinking it symbolized that the people had to bear the consequences of their sin. </a:t>
            </a:r>
          </a:p>
          <a:p>
            <a:pPr algn="ctr"/>
            <a:endParaRPr lang="en-US" dirty="0">
              <a:solidFill>
                <a:schemeClr val="tx1"/>
              </a:solidFill>
            </a:endParaRPr>
          </a:p>
        </p:txBody>
      </p:sp>
      <p:sp>
        <p:nvSpPr>
          <p:cNvPr id="6" name="Rounded Rectangle 5"/>
          <p:cNvSpPr/>
          <p:nvPr/>
        </p:nvSpPr>
        <p:spPr>
          <a:xfrm>
            <a:off x="457200" y="4953000"/>
            <a:ext cx="804672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Aaron had been left in charge </a:t>
            </a:r>
            <a:r>
              <a:rPr lang="en-US" sz="1600" dirty="0" smtClean="0">
                <a:solidFill>
                  <a:schemeClr val="tx1"/>
                </a:solidFill>
              </a:rPr>
              <a:t>[24: 14] </a:t>
            </a:r>
            <a:r>
              <a:rPr lang="en-US" dirty="0" smtClean="0">
                <a:solidFill>
                  <a:schemeClr val="tx1"/>
                </a:solidFill>
              </a:rPr>
              <a:t>and must account for his actions</a:t>
            </a:r>
            <a:endParaRPr lang="en-US" dirty="0">
              <a:solidFill>
                <a:schemeClr val="tx1"/>
              </a:solidFill>
            </a:endParaRPr>
          </a:p>
        </p:txBody>
      </p:sp>
      <p:sp>
        <p:nvSpPr>
          <p:cNvPr id="7" name="Rounded Rectangle 6"/>
          <p:cNvSpPr/>
          <p:nvPr/>
        </p:nvSpPr>
        <p:spPr>
          <a:xfrm>
            <a:off x="685800" y="1143000"/>
            <a:ext cx="77724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(JSB, Tanakh) </a:t>
            </a:r>
            <a:r>
              <a:rPr lang="en-US" dirty="0" smtClean="0">
                <a:solidFill>
                  <a:schemeClr val="tx1"/>
                </a:solidFill>
              </a:rPr>
              <a:t>“Rabbinic exegesis, followed by modern scholars, takes the forced drinking as a kind of ordeal to identify the guilty”</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1031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22</a:t>
            </a:r>
            <a:r>
              <a:rPr lang="en-US" dirty="0" smtClean="0">
                <a:solidFill>
                  <a:schemeClr val="tx1"/>
                </a:solidFill>
              </a:rPr>
              <a:t>So Aaron said, “Do not let the anger of my lord become hot. You know the people, that they </a:t>
            </a:r>
            <a:r>
              <a:rPr lang="en-US" i="1" dirty="0" smtClean="0">
                <a:solidFill>
                  <a:schemeClr val="tx1"/>
                </a:solidFill>
              </a:rPr>
              <a:t>are set</a:t>
            </a:r>
            <a:r>
              <a:rPr lang="en-US" dirty="0" smtClean="0">
                <a:solidFill>
                  <a:schemeClr val="tx1"/>
                </a:solidFill>
              </a:rPr>
              <a:t> on evil. </a:t>
            </a:r>
            <a:br>
              <a:rPr lang="en-US" dirty="0" smtClean="0">
                <a:solidFill>
                  <a:schemeClr val="tx1"/>
                </a:solidFill>
              </a:rPr>
            </a:br>
            <a:r>
              <a:rPr lang="en-US" baseline="30000" dirty="0" smtClean="0">
                <a:solidFill>
                  <a:schemeClr val="tx1"/>
                </a:solidFill>
              </a:rPr>
              <a:t>23</a:t>
            </a:r>
            <a:r>
              <a:rPr lang="en-US" dirty="0" smtClean="0">
                <a:solidFill>
                  <a:schemeClr val="tx1"/>
                </a:solidFill>
              </a:rPr>
              <a:t>For they said to me, ‘Make us gods that shall go before us; </a:t>
            </a:r>
            <a:r>
              <a:rPr lang="en-US" i="1" dirty="0" smtClean="0">
                <a:solidFill>
                  <a:schemeClr val="tx1"/>
                </a:solidFill>
              </a:rPr>
              <a:t>as for</a:t>
            </a:r>
            <a:r>
              <a:rPr lang="en-US" dirty="0" smtClean="0">
                <a:solidFill>
                  <a:schemeClr val="tx1"/>
                </a:solidFill>
              </a:rPr>
              <a:t> this Moses, the man who brought us out of the land of Egypt, we do not know what has become of him.’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24</a:t>
            </a:r>
            <a:r>
              <a:rPr lang="en-US" dirty="0" smtClean="0">
                <a:solidFill>
                  <a:schemeClr val="tx1"/>
                </a:solidFill>
              </a:rPr>
              <a:t>And I said to them, ‘Whoever has any gold, let them break </a:t>
            </a:r>
            <a:r>
              <a:rPr lang="en-US" i="1" dirty="0" smtClean="0">
                <a:solidFill>
                  <a:schemeClr val="tx1"/>
                </a:solidFill>
              </a:rPr>
              <a:t>it</a:t>
            </a:r>
            <a:r>
              <a:rPr lang="en-US" dirty="0" smtClean="0">
                <a:solidFill>
                  <a:schemeClr val="tx1"/>
                </a:solidFill>
              </a:rPr>
              <a:t> off.’ So they gave </a:t>
            </a:r>
            <a:r>
              <a:rPr lang="en-US" i="1" dirty="0" smtClean="0">
                <a:solidFill>
                  <a:schemeClr val="tx1"/>
                </a:solidFill>
              </a:rPr>
              <a:t>it</a:t>
            </a:r>
            <a:r>
              <a:rPr lang="en-US" dirty="0" smtClean="0">
                <a:solidFill>
                  <a:schemeClr val="tx1"/>
                </a:solidFill>
              </a:rPr>
              <a:t> to me, and I cast it into the fire, and this calf came out.” </a:t>
            </a:r>
            <a:endParaRPr lang="en-US" dirty="0">
              <a:solidFill>
                <a:schemeClr val="tx1"/>
              </a:solidFill>
            </a:endParaRPr>
          </a:p>
        </p:txBody>
      </p:sp>
      <p:sp>
        <p:nvSpPr>
          <p:cNvPr id="4" name="Rounded Rectangle 3"/>
          <p:cNvSpPr/>
          <p:nvPr/>
        </p:nvSpPr>
        <p:spPr>
          <a:xfrm>
            <a:off x="304800" y="2362200"/>
            <a:ext cx="850392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v.22-24 </a:t>
            </a:r>
          </a:p>
          <a:p>
            <a:pPr algn="ctr"/>
            <a:r>
              <a:rPr lang="en-US" dirty="0" smtClean="0">
                <a:solidFill>
                  <a:schemeClr val="tx1"/>
                </a:solidFill>
              </a:rPr>
              <a:t>Aaron blames the people </a:t>
            </a:r>
          </a:p>
          <a:p>
            <a:pPr algn="ctr"/>
            <a:r>
              <a:rPr lang="en-US" dirty="0" smtClean="0">
                <a:solidFill>
                  <a:schemeClr val="tx1"/>
                </a:solidFill>
              </a:rPr>
              <a:t>Then lies by saying the ‘calf came out’…when he had formed it</a:t>
            </a:r>
            <a:endParaRPr lang="en-US" dirty="0">
              <a:solidFill>
                <a:schemeClr val="tx1"/>
              </a:solidFill>
            </a:endParaRPr>
          </a:p>
        </p:txBody>
      </p:sp>
      <p:sp>
        <p:nvSpPr>
          <p:cNvPr id="5" name="Rectangle 4"/>
          <p:cNvSpPr/>
          <p:nvPr/>
        </p:nvSpPr>
        <p:spPr>
          <a:xfrm>
            <a:off x="533400" y="3886200"/>
            <a:ext cx="8138160" cy="1005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Deuteronomy 9:20</a:t>
            </a:r>
            <a:br>
              <a:rPr lang="en-US" dirty="0" smtClean="0">
                <a:solidFill>
                  <a:schemeClr val="tx1"/>
                </a:solidFill>
              </a:rPr>
            </a:br>
            <a:r>
              <a:rPr lang="en-US" baseline="30000" dirty="0" smtClean="0">
                <a:solidFill>
                  <a:schemeClr val="tx1"/>
                </a:solidFill>
              </a:rPr>
              <a:t>20</a:t>
            </a:r>
            <a:r>
              <a:rPr lang="en-US" dirty="0" smtClean="0">
                <a:solidFill>
                  <a:schemeClr val="tx1"/>
                </a:solidFill>
              </a:rPr>
              <a:t>And the Lord was very angry with Aaron </a:t>
            </a:r>
            <a:r>
              <a:rPr lang="en-US" i="1" dirty="0" smtClean="0">
                <a:solidFill>
                  <a:schemeClr val="tx1"/>
                </a:solidFill>
              </a:rPr>
              <a:t>and</a:t>
            </a:r>
            <a:r>
              <a:rPr lang="en-US" dirty="0" smtClean="0">
                <a:solidFill>
                  <a:schemeClr val="tx1"/>
                </a:solidFill>
              </a:rPr>
              <a:t> would have destroyed him; so I prayed for Aaron also at the same time.</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6459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r>
              <a:rPr lang="en-US" baseline="30000" dirty="0" smtClean="0">
                <a:solidFill>
                  <a:schemeClr val="tx1"/>
                </a:solidFill>
              </a:rPr>
              <a:t>25</a:t>
            </a:r>
            <a:r>
              <a:rPr lang="en-US" dirty="0" smtClean="0">
                <a:solidFill>
                  <a:schemeClr val="tx1"/>
                </a:solidFill>
              </a:rPr>
              <a:t>Now when Moses saw that the people </a:t>
            </a:r>
            <a:r>
              <a:rPr lang="en-US" i="1" dirty="0" smtClean="0">
                <a:solidFill>
                  <a:schemeClr val="tx1"/>
                </a:solidFill>
              </a:rPr>
              <a:t>were</a:t>
            </a:r>
            <a:r>
              <a:rPr lang="en-US" dirty="0" smtClean="0">
                <a:solidFill>
                  <a:schemeClr val="tx1"/>
                </a:solidFill>
              </a:rPr>
              <a:t> unrestrained (for Aaron had not restrained them, to </a:t>
            </a:r>
            <a:r>
              <a:rPr lang="en-US" i="1" dirty="0" smtClean="0">
                <a:solidFill>
                  <a:schemeClr val="tx1"/>
                </a:solidFill>
              </a:rPr>
              <a:t>their</a:t>
            </a:r>
            <a:r>
              <a:rPr lang="en-US" dirty="0" smtClean="0">
                <a:solidFill>
                  <a:schemeClr val="tx1"/>
                </a:solidFill>
              </a:rPr>
              <a:t> shame among their enemies),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26</a:t>
            </a:r>
            <a:r>
              <a:rPr lang="en-US" dirty="0" smtClean="0">
                <a:solidFill>
                  <a:schemeClr val="tx1"/>
                </a:solidFill>
              </a:rPr>
              <a:t>then Moses stood in the entrance of the camp, and said, “Whoever </a:t>
            </a:r>
            <a:r>
              <a:rPr lang="en-US" i="1" dirty="0" smtClean="0">
                <a:solidFill>
                  <a:schemeClr val="tx1"/>
                </a:solidFill>
              </a:rPr>
              <a:t>is</a:t>
            </a:r>
            <a:r>
              <a:rPr lang="en-US" dirty="0" smtClean="0">
                <a:solidFill>
                  <a:schemeClr val="tx1"/>
                </a:solidFill>
              </a:rPr>
              <a:t> on the Lord’S side—</a:t>
            </a:r>
            <a:r>
              <a:rPr lang="en-US" i="1" dirty="0" smtClean="0">
                <a:solidFill>
                  <a:schemeClr val="tx1"/>
                </a:solidFill>
              </a:rPr>
              <a:t>come</a:t>
            </a:r>
            <a:r>
              <a:rPr lang="en-US" dirty="0" smtClean="0">
                <a:solidFill>
                  <a:schemeClr val="tx1"/>
                </a:solidFill>
              </a:rPr>
              <a:t> to me!” And all the sons of Levi gathered themselves together to him. </a:t>
            </a:r>
          </a:p>
          <a:p>
            <a:pPr algn="ctr"/>
            <a:endParaRPr lang="en-US" dirty="0">
              <a:solidFill>
                <a:schemeClr val="tx1"/>
              </a:solidFill>
            </a:endParaRPr>
          </a:p>
        </p:txBody>
      </p:sp>
      <p:sp>
        <p:nvSpPr>
          <p:cNvPr id="3" name="Rounded Rectangle 2"/>
          <p:cNvSpPr/>
          <p:nvPr/>
        </p:nvSpPr>
        <p:spPr>
          <a:xfrm>
            <a:off x="381000" y="1905000"/>
            <a:ext cx="8412480" cy="128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“unrestrained”</a:t>
            </a:r>
          </a:p>
          <a:p>
            <a:pPr algn="ctr"/>
            <a:r>
              <a:rPr lang="en-US" sz="1600" dirty="0" smtClean="0">
                <a:solidFill>
                  <a:schemeClr val="tx1"/>
                </a:solidFill>
              </a:rPr>
              <a:t>(Expositors) </a:t>
            </a:r>
            <a:r>
              <a:rPr lang="en-US" dirty="0" smtClean="0">
                <a:solidFill>
                  <a:schemeClr val="tx1"/>
                </a:solidFill>
              </a:rPr>
              <a:t>“The idea of the verb, is that of loosening or uncovering. It would appear that there was a type of religious prostitution connected with the people’s worship of the golden calf”</a:t>
            </a:r>
            <a:endParaRPr lang="en-US" dirty="0">
              <a:solidFill>
                <a:schemeClr val="tx1"/>
              </a:solidFill>
            </a:endParaRPr>
          </a:p>
        </p:txBody>
      </p:sp>
      <p:sp>
        <p:nvSpPr>
          <p:cNvPr id="4" name="Rounded Rectangle 3"/>
          <p:cNvSpPr/>
          <p:nvPr/>
        </p:nvSpPr>
        <p:spPr>
          <a:xfrm>
            <a:off x="685800" y="3505200"/>
            <a:ext cx="786384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To restore order in the camp Moses ordered those who were for the Lord to step forward</a:t>
            </a:r>
            <a:endParaRPr lang="en-US" dirty="0">
              <a:solidFill>
                <a:schemeClr val="tx1"/>
              </a:solidFill>
            </a:endParaRPr>
          </a:p>
        </p:txBody>
      </p:sp>
      <p:sp>
        <p:nvSpPr>
          <p:cNvPr id="5" name="Rounded Rectangle 4"/>
          <p:cNvSpPr/>
          <p:nvPr/>
        </p:nvSpPr>
        <p:spPr>
          <a:xfrm>
            <a:off x="990600" y="4648200"/>
            <a:ext cx="7132320"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(NSB) </a:t>
            </a:r>
            <a:r>
              <a:rPr lang="en-US" dirty="0" smtClean="0">
                <a:solidFill>
                  <a:schemeClr val="tx1"/>
                </a:solidFill>
              </a:rPr>
              <a:t>“The first to respond were men from the tribe of Levi, an act that drew them more fully into the Lord’s service”</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6517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27</a:t>
            </a:r>
            <a:r>
              <a:rPr lang="en-US" dirty="0" smtClean="0">
                <a:solidFill>
                  <a:schemeClr val="tx1"/>
                </a:solidFill>
              </a:rPr>
              <a:t>And he said to them, “Thus says the Lord God of Israel: ‘Let every man put his sword on his side, and go in and out from entrance to entrance throughout the camp, and let every man kill his brother, every man his companion, and every man his neighbor.’”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28</a:t>
            </a:r>
            <a:r>
              <a:rPr lang="en-US" dirty="0" smtClean="0">
                <a:solidFill>
                  <a:schemeClr val="tx1"/>
                </a:solidFill>
              </a:rPr>
              <a:t>So the sons of Levi did according to the word of Moses. And about three thousand men of the people fell that day.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29</a:t>
            </a:r>
            <a:r>
              <a:rPr lang="en-US" dirty="0" smtClean="0">
                <a:solidFill>
                  <a:schemeClr val="tx1"/>
                </a:solidFill>
              </a:rPr>
              <a:t>Then Moses said, “Consecrate yourselves today to the Lord, that He may bestow on you a blessing this day, for every man has opposed his son and his brother.” </a:t>
            </a:r>
            <a:endParaRPr lang="en-US" dirty="0">
              <a:solidFill>
                <a:schemeClr val="tx1"/>
              </a:solidFill>
            </a:endParaRPr>
          </a:p>
        </p:txBody>
      </p:sp>
      <p:sp>
        <p:nvSpPr>
          <p:cNvPr id="4" name="Rounded Rectangle 3"/>
          <p:cNvSpPr/>
          <p:nvPr/>
        </p:nvSpPr>
        <p:spPr>
          <a:xfrm>
            <a:off x="457200" y="2819400"/>
            <a:ext cx="841248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(NSB) “</a:t>
            </a:r>
            <a:r>
              <a:rPr lang="en-US" dirty="0" smtClean="0">
                <a:solidFill>
                  <a:schemeClr val="tx1"/>
                </a:solidFill>
              </a:rPr>
              <a:t>Moses sent the Levites to kill the people engaged in evil (most likely sexual degeneracy). It was painful for a Levite to slay his brother…his companion…his neighbor. But the wicked, even if they were relatives,  had to be destroyed, lest the whole camp perish under God’s judgment” </a:t>
            </a:r>
            <a:endParaRPr lang="en-US" sz="1600" dirty="0">
              <a:solidFill>
                <a:schemeClr val="tx1"/>
              </a:solidFill>
            </a:endParaRPr>
          </a:p>
        </p:txBody>
      </p:sp>
      <p:sp>
        <p:nvSpPr>
          <p:cNvPr id="5" name="Rounded Rectangle 4"/>
          <p:cNvSpPr/>
          <p:nvPr/>
        </p:nvSpPr>
        <p:spPr>
          <a:xfrm>
            <a:off x="762000" y="4495800"/>
            <a:ext cx="7772400"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(Expositors) “</a:t>
            </a:r>
            <a:r>
              <a:rPr lang="en-US" dirty="0" smtClean="0">
                <a:solidFill>
                  <a:schemeClr val="tx1"/>
                </a:solidFill>
              </a:rPr>
              <a:t>Following God then as now sometimes requires denying one’s family and being cut off from them</a:t>
            </a:r>
            <a:r>
              <a:rPr lang="en-US" sz="1600" dirty="0" smtClean="0">
                <a:solidFill>
                  <a:schemeClr val="tx1"/>
                </a:solidFill>
              </a:rPr>
              <a:t>”[ Luke 12:51-53; 14;26]</a:t>
            </a:r>
            <a:endParaRPr lang="en-US"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30</a:t>
            </a:r>
            <a:r>
              <a:rPr lang="en-US" dirty="0" smtClean="0">
                <a:solidFill>
                  <a:schemeClr val="tx1"/>
                </a:solidFill>
              </a:rPr>
              <a:t>Now it came to pass on the next day that Moses said to the people, “You have committed </a:t>
            </a:r>
            <a:r>
              <a:rPr lang="en-US" b="1" dirty="0" smtClean="0">
                <a:solidFill>
                  <a:schemeClr val="tx1"/>
                </a:solidFill>
              </a:rPr>
              <a:t>a great sin.</a:t>
            </a:r>
            <a:r>
              <a:rPr lang="en-US" dirty="0" smtClean="0">
                <a:solidFill>
                  <a:schemeClr val="tx1"/>
                </a:solidFill>
              </a:rPr>
              <a:t> So now I will go up to the Lord; perhaps I can make atonement for your sin.” </a:t>
            </a:r>
            <a:br>
              <a:rPr lang="en-US" dirty="0" smtClean="0">
                <a:solidFill>
                  <a:schemeClr val="tx1"/>
                </a:solidFill>
              </a:rPr>
            </a:br>
            <a:endParaRPr lang="en-US" dirty="0" smtClean="0">
              <a:solidFill>
                <a:schemeClr val="tx1"/>
              </a:solidFill>
            </a:endParaRPr>
          </a:p>
          <a:p>
            <a:pPr algn="ctr"/>
            <a:endParaRPr lang="en-US" dirty="0">
              <a:solidFill>
                <a:schemeClr val="tx1"/>
              </a:solidFill>
            </a:endParaRPr>
          </a:p>
        </p:txBody>
      </p:sp>
      <p:sp>
        <p:nvSpPr>
          <p:cNvPr id="3" name="Rectangle 2"/>
          <p:cNvSpPr/>
          <p:nvPr/>
        </p:nvSpPr>
        <p:spPr>
          <a:xfrm>
            <a:off x="0" y="2514600"/>
            <a:ext cx="9144000" cy="1097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r>
              <a:rPr lang="en-US" baseline="30000" dirty="0" smtClean="0">
                <a:solidFill>
                  <a:schemeClr val="tx1"/>
                </a:solidFill>
              </a:rPr>
              <a:t>31</a:t>
            </a:r>
            <a:r>
              <a:rPr lang="en-US" dirty="0" smtClean="0">
                <a:solidFill>
                  <a:schemeClr val="tx1"/>
                </a:solidFill>
              </a:rPr>
              <a:t>Then Moses returned to the Lord and said, “Oh, these people have committed </a:t>
            </a:r>
            <a:r>
              <a:rPr lang="en-US" b="1" dirty="0" smtClean="0">
                <a:solidFill>
                  <a:schemeClr val="tx1"/>
                </a:solidFill>
              </a:rPr>
              <a:t>a great sin</a:t>
            </a:r>
            <a:r>
              <a:rPr lang="en-US" dirty="0" smtClean="0">
                <a:solidFill>
                  <a:schemeClr val="tx1"/>
                </a:solidFill>
              </a:rPr>
              <a:t>, and have made for themselves a god of gold! </a:t>
            </a:r>
            <a:br>
              <a:rPr lang="en-US" dirty="0" smtClean="0">
                <a:solidFill>
                  <a:schemeClr val="tx1"/>
                </a:solidFill>
              </a:rPr>
            </a:br>
            <a:endParaRPr lang="en-US" dirty="0">
              <a:solidFill>
                <a:schemeClr val="tx1"/>
              </a:solidFill>
            </a:endParaRPr>
          </a:p>
        </p:txBody>
      </p:sp>
      <p:sp>
        <p:nvSpPr>
          <p:cNvPr id="4" name="Rounded Rectangle 3"/>
          <p:cNvSpPr/>
          <p:nvPr/>
        </p:nvSpPr>
        <p:spPr>
          <a:xfrm>
            <a:off x="381000" y="1066800"/>
            <a:ext cx="8321040"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(Expositors) “</a:t>
            </a:r>
            <a:r>
              <a:rPr lang="en-US" smtClean="0">
                <a:solidFill>
                  <a:schemeClr val="tx1"/>
                </a:solidFill>
              </a:rPr>
              <a:t>Even though </a:t>
            </a:r>
            <a:r>
              <a:rPr lang="en-US" dirty="0" smtClean="0">
                <a:solidFill>
                  <a:schemeClr val="tx1"/>
                </a:solidFill>
              </a:rPr>
              <a:t>the people had repented, atonement for sin was still needed. Moses would attempt to ransom or deliver the people from certain judgment of their sin by offering a substitute—himself”</a:t>
            </a:r>
            <a:endParaRPr lang="en-US" sz="1600" dirty="0">
              <a:solidFill>
                <a:schemeClr val="tx1"/>
              </a:solidFill>
            </a:endParaRPr>
          </a:p>
        </p:txBody>
      </p:sp>
      <p:sp>
        <p:nvSpPr>
          <p:cNvPr id="6" name="Rounded Rectangle 5"/>
          <p:cNvSpPr/>
          <p:nvPr/>
        </p:nvSpPr>
        <p:spPr>
          <a:xfrm>
            <a:off x="358877" y="4001729"/>
            <a:ext cx="850392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 great sin”—They had broken the first two commandments and the syncretism involved is emphasized as a great sin</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r>
              <a:rPr lang="en-US" baseline="30000" dirty="0" smtClean="0">
                <a:solidFill>
                  <a:schemeClr val="tx1"/>
                </a:solidFill>
              </a:rPr>
              <a:t>32</a:t>
            </a:r>
            <a:r>
              <a:rPr lang="en-US" dirty="0" smtClean="0">
                <a:solidFill>
                  <a:schemeClr val="tx1"/>
                </a:solidFill>
              </a:rPr>
              <a:t>Yet now, if You will forgive their sin—but if not, I pray, blot me out of Your book which You have written.” </a:t>
            </a:r>
            <a:endParaRPr lang="en-US" dirty="0">
              <a:solidFill>
                <a:schemeClr val="tx1"/>
              </a:solidFill>
            </a:endParaRPr>
          </a:p>
        </p:txBody>
      </p:sp>
      <p:sp>
        <p:nvSpPr>
          <p:cNvPr id="3" name="Rectangle 2"/>
          <p:cNvSpPr/>
          <p:nvPr/>
        </p:nvSpPr>
        <p:spPr>
          <a:xfrm>
            <a:off x="228600" y="2362200"/>
            <a:ext cx="8595360" cy="12801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Malachi 3:16</a:t>
            </a:r>
            <a:br>
              <a:rPr lang="en-US" dirty="0" smtClean="0">
                <a:solidFill>
                  <a:schemeClr val="tx1"/>
                </a:solidFill>
              </a:rPr>
            </a:br>
            <a:r>
              <a:rPr lang="en-US" baseline="30000" dirty="0" smtClean="0">
                <a:solidFill>
                  <a:schemeClr val="tx1"/>
                </a:solidFill>
              </a:rPr>
              <a:t>16</a:t>
            </a:r>
            <a:r>
              <a:rPr lang="en-US" dirty="0" smtClean="0">
                <a:solidFill>
                  <a:schemeClr val="tx1"/>
                </a:solidFill>
              </a:rPr>
              <a:t> Then those who feared the Lord spoke to one another, And the Lord listened and heard </a:t>
            </a:r>
            <a:r>
              <a:rPr lang="en-US" i="1" dirty="0" smtClean="0">
                <a:solidFill>
                  <a:schemeClr val="tx1"/>
                </a:solidFill>
              </a:rPr>
              <a:t>them;</a:t>
            </a:r>
            <a:r>
              <a:rPr lang="en-US" dirty="0" smtClean="0">
                <a:solidFill>
                  <a:schemeClr val="tx1"/>
                </a:solidFill>
              </a:rPr>
              <a:t> So a book of remembrance was written before Him For those who fear the Lord And who meditate on His name.</a:t>
            </a:r>
            <a:endParaRPr lang="en-US" dirty="0">
              <a:solidFill>
                <a:schemeClr val="tx1"/>
              </a:solidFill>
            </a:endParaRPr>
          </a:p>
        </p:txBody>
      </p:sp>
      <p:sp>
        <p:nvSpPr>
          <p:cNvPr id="4" name="Rounded Rectangle 3"/>
          <p:cNvSpPr/>
          <p:nvPr/>
        </p:nvSpPr>
        <p:spPr>
          <a:xfrm>
            <a:off x="304800" y="1066800"/>
            <a:ext cx="850392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solidFill>
                <a:schemeClr val="tx1"/>
              </a:solidFill>
            </a:endParaRPr>
          </a:p>
          <a:p>
            <a:pPr algn="ctr"/>
            <a:r>
              <a:rPr lang="en-US" sz="1600" dirty="0" smtClean="0">
                <a:solidFill>
                  <a:schemeClr val="tx1"/>
                </a:solidFill>
              </a:rPr>
              <a:t>v. 32 </a:t>
            </a:r>
            <a:r>
              <a:rPr lang="en-US" dirty="0" smtClean="0">
                <a:solidFill>
                  <a:schemeClr val="tx1"/>
                </a:solidFill>
              </a:rPr>
              <a:t>“Your book”</a:t>
            </a:r>
          </a:p>
          <a:p>
            <a:pPr algn="ctr"/>
            <a:r>
              <a:rPr lang="en-US" sz="1600" dirty="0" smtClean="0">
                <a:solidFill>
                  <a:schemeClr val="tx1"/>
                </a:solidFill>
              </a:rPr>
              <a:t>(Expositors) </a:t>
            </a:r>
            <a:r>
              <a:rPr lang="en-US" dirty="0" smtClean="0">
                <a:solidFill>
                  <a:schemeClr val="tx1"/>
                </a:solidFill>
              </a:rPr>
              <a:t>“The roster of professing believers who stand in covenant relationship with God, though apostates among them may have their name removed from this list”</a:t>
            </a:r>
          </a:p>
          <a:p>
            <a:pPr algn="ctr"/>
            <a:endParaRPr lang="en-US" dirty="0">
              <a:solidFill>
                <a:schemeClr val="tx1"/>
              </a:solidFill>
            </a:endParaRPr>
          </a:p>
        </p:txBody>
      </p:sp>
      <p:sp>
        <p:nvSpPr>
          <p:cNvPr id="5" name="Rounded Rectangle 4"/>
          <p:cNvSpPr/>
          <p:nvPr/>
        </p:nvSpPr>
        <p:spPr>
          <a:xfrm>
            <a:off x="457200" y="3886200"/>
            <a:ext cx="8138160"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(Expositors) “</a:t>
            </a:r>
            <a:r>
              <a:rPr lang="en-US" dirty="0" smtClean="0">
                <a:solidFill>
                  <a:schemeClr val="tx1"/>
                </a:solidFill>
              </a:rPr>
              <a:t>The book or scroll is called the ‘book of the living’ in </a:t>
            </a:r>
            <a:r>
              <a:rPr lang="en-US" sz="1600" dirty="0" smtClean="0">
                <a:solidFill>
                  <a:schemeClr val="tx1"/>
                </a:solidFill>
              </a:rPr>
              <a:t>Psalm 69:28 </a:t>
            </a:r>
            <a:r>
              <a:rPr lang="en-US" dirty="0" smtClean="0">
                <a:solidFill>
                  <a:schemeClr val="tx1"/>
                </a:solidFill>
              </a:rPr>
              <a:t>and is referred to in Isaiah 4:3 as ‘recorded among the living’, the roll of those inheriting eternal life</a:t>
            </a:r>
            <a:r>
              <a:rPr lang="en-US" sz="1600" dirty="0" smtClean="0">
                <a:solidFill>
                  <a:schemeClr val="tx1"/>
                </a:solidFill>
              </a:rPr>
              <a:t>” [Phil. 4;3; Rev. 3;5; 20:12]</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743200" y="0"/>
            <a:ext cx="3657600" cy="457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Review</a:t>
            </a:r>
            <a:endParaRPr lang="en-US" dirty="0">
              <a:solidFill>
                <a:schemeClr val="tx1"/>
              </a:solidFill>
            </a:endParaRPr>
          </a:p>
        </p:txBody>
      </p:sp>
      <p:sp>
        <p:nvSpPr>
          <p:cNvPr id="3" name="Rounded Rectangle 2"/>
          <p:cNvSpPr/>
          <p:nvPr/>
        </p:nvSpPr>
        <p:spPr>
          <a:xfrm>
            <a:off x="2133600" y="609600"/>
            <a:ext cx="4754880" cy="15544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Chapter 30      Instructions concerning:</a:t>
            </a:r>
          </a:p>
          <a:p>
            <a:pPr algn="ctr">
              <a:buFont typeface="Wingdings" pitchFamily="2" charset="2"/>
              <a:buChar char="Ø"/>
            </a:pPr>
            <a:r>
              <a:rPr lang="en-US" dirty="0" smtClean="0">
                <a:solidFill>
                  <a:schemeClr val="tx1"/>
                </a:solidFill>
              </a:rPr>
              <a:t>The altar of incense</a:t>
            </a:r>
          </a:p>
          <a:p>
            <a:pPr algn="ctr">
              <a:buFont typeface="Wingdings" pitchFamily="2" charset="2"/>
              <a:buChar char="Ø"/>
            </a:pPr>
            <a:r>
              <a:rPr lang="en-US" dirty="0" smtClean="0">
                <a:solidFill>
                  <a:schemeClr val="tx1"/>
                </a:solidFill>
              </a:rPr>
              <a:t>Census offering</a:t>
            </a:r>
          </a:p>
          <a:p>
            <a:pPr algn="ctr">
              <a:buFont typeface="Wingdings" pitchFamily="2" charset="2"/>
              <a:buChar char="Ø"/>
            </a:pPr>
            <a:r>
              <a:rPr lang="en-US" dirty="0" smtClean="0">
                <a:solidFill>
                  <a:schemeClr val="tx1"/>
                </a:solidFill>
              </a:rPr>
              <a:t>Bronze laver</a:t>
            </a:r>
          </a:p>
          <a:p>
            <a:pPr algn="ctr">
              <a:buFont typeface="Wingdings" pitchFamily="2" charset="2"/>
              <a:buChar char="Ø"/>
            </a:pPr>
            <a:r>
              <a:rPr lang="en-US" dirty="0" smtClean="0">
                <a:solidFill>
                  <a:schemeClr val="tx1"/>
                </a:solidFill>
              </a:rPr>
              <a:t>Spices and anointing oils</a:t>
            </a:r>
          </a:p>
          <a:p>
            <a:pPr algn="ctr"/>
            <a:endParaRPr lang="en-US" dirty="0" smtClean="0">
              <a:solidFill>
                <a:schemeClr val="tx1"/>
              </a:solidFill>
            </a:endParaRPr>
          </a:p>
          <a:p>
            <a:pPr algn="ctr"/>
            <a:endParaRPr lang="en-US" dirty="0">
              <a:solidFill>
                <a:schemeClr val="tx1"/>
              </a:solidFill>
            </a:endParaRPr>
          </a:p>
        </p:txBody>
      </p:sp>
      <p:sp>
        <p:nvSpPr>
          <p:cNvPr id="4" name="Rounded Rectangle 3"/>
          <p:cNvSpPr/>
          <p:nvPr/>
        </p:nvSpPr>
        <p:spPr>
          <a:xfrm>
            <a:off x="381000" y="2286000"/>
            <a:ext cx="8321040" cy="19202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Chapter 31</a:t>
            </a:r>
          </a:p>
          <a:p>
            <a:pPr algn="ctr"/>
            <a:r>
              <a:rPr lang="en-US" dirty="0" smtClean="0">
                <a:solidFill>
                  <a:schemeClr val="tx1"/>
                </a:solidFill>
              </a:rPr>
              <a:t>The craftsmen appointed:</a:t>
            </a:r>
          </a:p>
          <a:p>
            <a:pPr algn="ctr"/>
            <a:r>
              <a:rPr lang="en-US" dirty="0" smtClean="0">
                <a:solidFill>
                  <a:schemeClr val="tx1"/>
                </a:solidFill>
              </a:rPr>
              <a:t> Bezalel and Aholiab to be in charge of construction of the tabernacle and its service</a:t>
            </a:r>
          </a:p>
          <a:p>
            <a:pPr algn="ctr">
              <a:buFont typeface="Wingdings" pitchFamily="2" charset="2"/>
              <a:buChar char="§"/>
            </a:pPr>
            <a:r>
              <a:rPr lang="en-US" dirty="0" smtClean="0">
                <a:solidFill>
                  <a:schemeClr val="tx1"/>
                </a:solidFill>
              </a:rPr>
              <a:t>God put his spirit of wisdom in them to complete the task</a:t>
            </a:r>
          </a:p>
          <a:p>
            <a:pPr algn="ctr">
              <a:buFont typeface="Wingdings" pitchFamily="2" charset="2"/>
              <a:buChar char="§"/>
            </a:pPr>
            <a:endParaRPr lang="en-US" dirty="0" smtClean="0">
              <a:solidFill>
                <a:schemeClr val="tx1"/>
              </a:solidFill>
            </a:endParaRPr>
          </a:p>
          <a:p>
            <a:pPr algn="ctr">
              <a:buFont typeface="Wingdings" pitchFamily="2" charset="2"/>
              <a:buChar char="§"/>
            </a:pPr>
            <a:r>
              <a:rPr lang="en-US" dirty="0" smtClean="0">
                <a:solidFill>
                  <a:schemeClr val="tx1"/>
                </a:solidFill>
              </a:rPr>
              <a:t>Remembrance of the Sabbath—a sign between God and his people</a:t>
            </a:r>
            <a:endParaRPr lang="en-US" dirty="0">
              <a:solidFill>
                <a:schemeClr val="tx1"/>
              </a:solidFill>
            </a:endParaRPr>
          </a:p>
        </p:txBody>
      </p:sp>
      <p:sp>
        <p:nvSpPr>
          <p:cNvPr id="5" name="Rectangle 4"/>
          <p:cNvSpPr/>
          <p:nvPr/>
        </p:nvSpPr>
        <p:spPr>
          <a:xfrm>
            <a:off x="198120" y="5334000"/>
            <a:ext cx="8686800" cy="1097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Exodus 31:18</a:t>
            </a:r>
            <a:br>
              <a:rPr lang="en-US" dirty="0" smtClean="0">
                <a:solidFill>
                  <a:schemeClr val="tx1"/>
                </a:solidFill>
              </a:rPr>
            </a:br>
            <a:r>
              <a:rPr lang="en-US" baseline="30000" dirty="0" smtClean="0">
                <a:solidFill>
                  <a:schemeClr val="tx1"/>
                </a:solidFill>
              </a:rPr>
              <a:t>18</a:t>
            </a:r>
            <a:r>
              <a:rPr lang="en-US" dirty="0" smtClean="0">
                <a:solidFill>
                  <a:schemeClr val="tx1"/>
                </a:solidFill>
              </a:rPr>
              <a:t>And when He had made an end of speaking with him on Mount Sinai, He gave Moses two tablets of the Testimony, tablets of stone, written with the finger of God. </a:t>
            </a:r>
            <a:endParaRPr lang="en-US" dirty="0">
              <a:solidFill>
                <a:schemeClr val="tx1"/>
              </a:solidFill>
            </a:endParaRPr>
          </a:p>
        </p:txBody>
      </p:sp>
      <p:sp>
        <p:nvSpPr>
          <p:cNvPr id="6" name="Rounded Rectangle 5"/>
          <p:cNvSpPr/>
          <p:nvPr/>
        </p:nvSpPr>
        <p:spPr>
          <a:xfrm>
            <a:off x="5299587" y="4610100"/>
            <a:ext cx="292608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After 40 days</a:t>
            </a:r>
            <a:endParaRPr lang="en-US" dirty="0">
              <a:solidFill>
                <a:schemeClr val="tx1"/>
              </a:solidFill>
            </a:endParaRPr>
          </a:p>
        </p:txBody>
      </p:sp>
      <p:cxnSp>
        <p:nvCxnSpPr>
          <p:cNvPr id="8" name="Straight Arrow Connector 7"/>
          <p:cNvCxnSpPr/>
          <p:nvPr/>
        </p:nvCxnSpPr>
        <p:spPr>
          <a:xfrm flipV="1">
            <a:off x="6162368" y="5067300"/>
            <a:ext cx="228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315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33</a:t>
            </a:r>
            <a:r>
              <a:rPr lang="en-US" dirty="0" smtClean="0">
                <a:solidFill>
                  <a:schemeClr val="tx1"/>
                </a:solidFill>
              </a:rPr>
              <a:t>And the Lord said to Moses, “Whoever has sinned against Me, I will blot him out of My book.</a:t>
            </a:r>
          </a:p>
          <a:p>
            <a:pPr algn="ctr"/>
            <a:r>
              <a:rPr lang="en-US" dirty="0" smtClean="0">
                <a:solidFill>
                  <a:schemeClr val="tx1"/>
                </a:solidFill>
              </a:rPr>
              <a:t> </a:t>
            </a:r>
            <a:br>
              <a:rPr lang="en-US" dirty="0" smtClean="0">
                <a:solidFill>
                  <a:schemeClr val="tx1"/>
                </a:solidFill>
              </a:rPr>
            </a:br>
            <a:endParaRPr lang="en-US" dirty="0">
              <a:solidFill>
                <a:schemeClr val="tx1"/>
              </a:solidFill>
            </a:endParaRPr>
          </a:p>
        </p:txBody>
      </p:sp>
      <p:sp>
        <p:nvSpPr>
          <p:cNvPr id="3" name="Rounded Rectangle 2"/>
          <p:cNvSpPr/>
          <p:nvPr/>
        </p:nvSpPr>
        <p:spPr>
          <a:xfrm>
            <a:off x="457200" y="5257800"/>
            <a:ext cx="832104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35 “</a:t>
            </a:r>
            <a:r>
              <a:rPr lang="en-US" dirty="0" smtClean="0">
                <a:solidFill>
                  <a:schemeClr val="tx1"/>
                </a:solidFill>
              </a:rPr>
              <a:t>the Lord plagued the people</a:t>
            </a:r>
            <a:r>
              <a:rPr lang="en-US" sz="1600" dirty="0" smtClean="0">
                <a:solidFill>
                  <a:schemeClr val="tx1"/>
                </a:solidFill>
              </a:rPr>
              <a:t>”</a:t>
            </a:r>
          </a:p>
          <a:p>
            <a:pPr algn="ctr"/>
            <a:endParaRPr lang="en-US" sz="1600" dirty="0" smtClean="0">
              <a:solidFill>
                <a:schemeClr val="tx1"/>
              </a:solidFill>
            </a:endParaRPr>
          </a:p>
          <a:p>
            <a:pPr algn="ctr"/>
            <a:r>
              <a:rPr lang="en-US" sz="1600" dirty="0" smtClean="0">
                <a:solidFill>
                  <a:schemeClr val="tx1"/>
                </a:solidFill>
              </a:rPr>
              <a:t> </a:t>
            </a:r>
            <a:r>
              <a:rPr lang="en-US" dirty="0" smtClean="0">
                <a:solidFill>
                  <a:schemeClr val="tx1"/>
                </a:solidFill>
              </a:rPr>
              <a:t>This may be a reference to the slaying of the 3,000 or it may be an additional punishment that is not stated. </a:t>
            </a:r>
          </a:p>
          <a:p>
            <a:pPr algn="ctr"/>
            <a:r>
              <a:rPr lang="en-US" dirty="0" smtClean="0">
                <a:solidFill>
                  <a:schemeClr val="tx1"/>
                </a:solidFill>
              </a:rPr>
              <a:t>The lesson is that sin exacts a punishment</a:t>
            </a:r>
            <a:endParaRPr lang="en-US" dirty="0">
              <a:solidFill>
                <a:schemeClr val="tx1"/>
              </a:solidFill>
            </a:endParaRPr>
          </a:p>
        </p:txBody>
      </p:sp>
      <p:sp>
        <p:nvSpPr>
          <p:cNvPr id="4" name="Rounded Rectangle 3"/>
          <p:cNvSpPr/>
          <p:nvPr/>
        </p:nvSpPr>
        <p:spPr>
          <a:xfrm>
            <a:off x="381000" y="4267200"/>
            <a:ext cx="8138160" cy="8229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34 </a:t>
            </a:r>
            <a:r>
              <a:rPr lang="en-US" dirty="0" smtClean="0">
                <a:solidFill>
                  <a:schemeClr val="tx1"/>
                </a:solidFill>
              </a:rPr>
              <a:t>God instructs Moses to lead the people to the promised land and His angel would go before them</a:t>
            </a:r>
            <a:endParaRPr lang="en-US" dirty="0">
              <a:solidFill>
                <a:schemeClr val="tx1"/>
              </a:solidFill>
            </a:endParaRPr>
          </a:p>
        </p:txBody>
      </p:sp>
      <p:sp>
        <p:nvSpPr>
          <p:cNvPr id="5" name="Rectangle 4"/>
          <p:cNvSpPr/>
          <p:nvPr/>
        </p:nvSpPr>
        <p:spPr>
          <a:xfrm>
            <a:off x="0" y="2438400"/>
            <a:ext cx="9144000" cy="1463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34</a:t>
            </a:r>
            <a:r>
              <a:rPr lang="en-US" dirty="0" smtClean="0">
                <a:solidFill>
                  <a:schemeClr val="tx1"/>
                </a:solidFill>
              </a:rPr>
              <a:t>Now therefore, go, lead the people to </a:t>
            </a:r>
            <a:r>
              <a:rPr lang="en-US" i="1" dirty="0" smtClean="0">
                <a:solidFill>
                  <a:schemeClr val="tx1"/>
                </a:solidFill>
              </a:rPr>
              <a:t>the place</a:t>
            </a:r>
            <a:r>
              <a:rPr lang="en-US" dirty="0" smtClean="0">
                <a:solidFill>
                  <a:schemeClr val="tx1"/>
                </a:solidFill>
              </a:rPr>
              <a:t> of which I have spoken to you. Behold, My Angel shall go before you. Nevertheless, in the day when I visit for punishment, I will visit punishment upon them for their sin.”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35</a:t>
            </a:r>
            <a:r>
              <a:rPr lang="en-US" dirty="0" smtClean="0">
                <a:solidFill>
                  <a:schemeClr val="tx1"/>
                </a:solidFill>
              </a:rPr>
              <a:t>So the Lord plagued the people because of what they did with the calf which Aaron made. </a:t>
            </a:r>
            <a:r>
              <a:rPr lang="en-US" dirty="0" smtClean="0"/>
              <a:t> </a:t>
            </a:r>
            <a:endParaRPr lang="en-US" dirty="0">
              <a:solidFill>
                <a:schemeClr val="tx1"/>
              </a:solidFill>
            </a:endParaRPr>
          </a:p>
        </p:txBody>
      </p:sp>
      <p:sp>
        <p:nvSpPr>
          <p:cNvPr id="6" name="Rectangle 5"/>
          <p:cNvSpPr/>
          <p:nvPr/>
        </p:nvSpPr>
        <p:spPr>
          <a:xfrm>
            <a:off x="304800" y="914400"/>
            <a:ext cx="859536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Psalms 69:28</a:t>
            </a:r>
            <a:br>
              <a:rPr lang="en-US" dirty="0" smtClean="0">
                <a:solidFill>
                  <a:schemeClr val="tx1"/>
                </a:solidFill>
              </a:rPr>
            </a:br>
            <a:r>
              <a:rPr lang="en-US" baseline="30000" dirty="0" smtClean="0">
                <a:solidFill>
                  <a:schemeClr val="tx1"/>
                </a:solidFill>
              </a:rPr>
              <a:t>28</a:t>
            </a:r>
            <a:r>
              <a:rPr lang="en-US" dirty="0" smtClean="0">
                <a:solidFill>
                  <a:schemeClr val="tx1"/>
                </a:solidFill>
              </a:rPr>
              <a:t> Let them be blotted out of the book of the living, And not be written with the righteous. </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0" y="838200"/>
            <a:ext cx="9144000" cy="11887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(A Guide to the Pentateuch, Gordon Wenham) </a:t>
            </a:r>
          </a:p>
          <a:p>
            <a:pPr algn="ctr"/>
            <a:r>
              <a:rPr lang="en-US" dirty="0">
                <a:solidFill>
                  <a:schemeClr val="tx1"/>
                </a:solidFill>
              </a:rPr>
              <a:t>“Abruptly and without warning we plunge into the greatest crisis in divine-human relationships since the flood”</a:t>
            </a:r>
          </a:p>
        </p:txBody>
      </p:sp>
      <p:sp>
        <p:nvSpPr>
          <p:cNvPr id="3" name="Rounded Rectangle 2"/>
          <p:cNvSpPr/>
          <p:nvPr/>
        </p:nvSpPr>
        <p:spPr>
          <a:xfrm>
            <a:off x="30480" y="4022868"/>
            <a:ext cx="914400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(BKC) “</a:t>
            </a:r>
            <a:r>
              <a:rPr lang="en-US" dirty="0">
                <a:solidFill>
                  <a:schemeClr val="tx1"/>
                </a:solidFill>
              </a:rPr>
              <a:t>God had repeatedly manifested His power and compassion, but they were soon forgotten</a:t>
            </a:r>
            <a:r>
              <a:rPr lang="en-US" dirty="0" smtClean="0">
                <a:solidFill>
                  <a:schemeClr val="tx1"/>
                </a:solidFill>
              </a:rPr>
              <a:t>” </a:t>
            </a:r>
            <a:endParaRPr lang="en-US" sz="1600" dirty="0">
              <a:solidFill>
                <a:schemeClr val="tx1"/>
              </a:solidFill>
            </a:endParaRPr>
          </a:p>
        </p:txBody>
      </p:sp>
      <p:sp>
        <p:nvSpPr>
          <p:cNvPr id="4" name="Rounded Rectangle 3"/>
          <p:cNvSpPr/>
          <p:nvPr/>
        </p:nvSpPr>
        <p:spPr>
          <a:xfrm>
            <a:off x="0" y="2362200"/>
            <a:ext cx="9144000" cy="128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 Guide to the Pentateuch, Gordon Wenham)</a:t>
            </a:r>
          </a:p>
          <a:p>
            <a:pPr algn="ctr"/>
            <a:r>
              <a:rPr lang="en-US" dirty="0" smtClean="0">
                <a:solidFill>
                  <a:schemeClr val="tx1"/>
                </a:solidFill>
              </a:rPr>
              <a:t>“</a:t>
            </a:r>
            <a:r>
              <a:rPr lang="en-US" dirty="0">
                <a:solidFill>
                  <a:schemeClr val="tx1"/>
                </a:solidFill>
              </a:rPr>
              <a:t>In a parody </a:t>
            </a:r>
            <a:r>
              <a:rPr lang="en-US" dirty="0" smtClean="0">
                <a:solidFill>
                  <a:schemeClr val="tx1"/>
                </a:solidFill>
              </a:rPr>
              <a:t>of Chapter </a:t>
            </a:r>
            <a:r>
              <a:rPr lang="en-US" sz="1600" dirty="0">
                <a:solidFill>
                  <a:schemeClr val="tx1"/>
                </a:solidFill>
              </a:rPr>
              <a:t>25:1-9</a:t>
            </a:r>
            <a:r>
              <a:rPr lang="en-US" dirty="0">
                <a:solidFill>
                  <a:schemeClr val="tx1"/>
                </a:solidFill>
              </a:rPr>
              <a:t> where God tells the people how to make a tabernacle to symbolize his presence with them, the people make a golden calf to do just that. In doing so they flout the first two commandments”</a:t>
            </a:r>
          </a:p>
        </p:txBody>
      </p:sp>
      <p:sp>
        <p:nvSpPr>
          <p:cNvPr id="5" name="Rounded Rectangle 4"/>
          <p:cNvSpPr/>
          <p:nvPr/>
        </p:nvSpPr>
        <p:spPr>
          <a:xfrm>
            <a:off x="2362200" y="0"/>
            <a:ext cx="420624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Exodus 32—introduction </a:t>
            </a:r>
            <a:endParaRPr lang="en-US" dirty="0">
              <a:solidFill>
                <a:schemeClr val="tx1"/>
              </a:solidFill>
            </a:endParaRPr>
          </a:p>
        </p:txBody>
      </p:sp>
      <p:sp>
        <p:nvSpPr>
          <p:cNvPr id="6" name="Rounded Rectangle 5"/>
          <p:cNvSpPr/>
          <p:nvPr/>
        </p:nvSpPr>
        <p:spPr>
          <a:xfrm>
            <a:off x="990600" y="5562600"/>
            <a:ext cx="722376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There is a great lesson in this story—God rejects blending false [pagan] religion to worship him</a:t>
            </a:r>
            <a:endParaRPr lang="en-US" dirty="0">
              <a:solidFill>
                <a:schemeClr val="tx1"/>
              </a:solidFill>
            </a:endParaRPr>
          </a:p>
        </p:txBody>
      </p:sp>
    </p:spTree>
    <p:extLst>
      <p:ext uri="{BB962C8B-B14F-4D97-AF65-F5344CB8AC3E}">
        <p14:creationId xmlns:p14="http://schemas.microsoft.com/office/powerpoint/2010/main" val="245894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245" y="840658"/>
            <a:ext cx="9144000" cy="1554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baseline="30000" dirty="0" smtClean="0">
                <a:solidFill>
                  <a:schemeClr val="tx1"/>
                </a:solidFill>
              </a:rPr>
              <a:t>1 </a:t>
            </a:r>
            <a:r>
              <a:rPr lang="en-US" dirty="0" smtClean="0">
                <a:solidFill>
                  <a:schemeClr val="tx1"/>
                </a:solidFill>
              </a:rPr>
              <a:t>Now when the people saw that Moses delayed coming down from the mountain, the people gathered together to Aaron, and said to him, “Come, make us gods that shall go before us; </a:t>
            </a:r>
          </a:p>
          <a:p>
            <a:pPr algn="ctr"/>
            <a:r>
              <a:rPr lang="en-US" dirty="0" smtClean="0">
                <a:solidFill>
                  <a:schemeClr val="tx1"/>
                </a:solidFill>
              </a:rPr>
              <a:t>for </a:t>
            </a:r>
            <a:r>
              <a:rPr lang="en-US" i="1" dirty="0" smtClean="0">
                <a:solidFill>
                  <a:schemeClr val="tx1"/>
                </a:solidFill>
              </a:rPr>
              <a:t>as for</a:t>
            </a:r>
            <a:r>
              <a:rPr lang="en-US" dirty="0" smtClean="0">
                <a:solidFill>
                  <a:schemeClr val="tx1"/>
                </a:solidFill>
              </a:rPr>
              <a:t> this Moses, the man who brought us up out of the land of Egypt, we do not know what has become of him.” </a:t>
            </a:r>
            <a:endParaRPr lang="en-US" dirty="0">
              <a:solidFill>
                <a:schemeClr val="tx1"/>
              </a:solidFill>
            </a:endParaRPr>
          </a:p>
        </p:txBody>
      </p:sp>
      <p:sp>
        <p:nvSpPr>
          <p:cNvPr id="3" name="Oval 2"/>
          <p:cNvSpPr/>
          <p:nvPr/>
        </p:nvSpPr>
        <p:spPr>
          <a:xfrm>
            <a:off x="3124200" y="0"/>
            <a:ext cx="2743200" cy="6400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Chapter 32</a:t>
            </a:r>
            <a:endParaRPr lang="en-US" dirty="0">
              <a:solidFill>
                <a:schemeClr val="tx1"/>
              </a:solidFill>
            </a:endParaRPr>
          </a:p>
        </p:txBody>
      </p:sp>
      <p:sp>
        <p:nvSpPr>
          <p:cNvPr id="6" name="Rounded Rectangle 5"/>
          <p:cNvSpPr/>
          <p:nvPr/>
        </p:nvSpPr>
        <p:spPr>
          <a:xfrm>
            <a:off x="791497" y="5334000"/>
            <a:ext cx="7772400" cy="11887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“this Moses, </a:t>
            </a:r>
            <a:r>
              <a:rPr lang="en-US" b="1" dirty="0" smtClean="0">
                <a:solidFill>
                  <a:schemeClr val="tx1"/>
                </a:solidFill>
              </a:rPr>
              <a:t>the man</a:t>
            </a:r>
            <a:r>
              <a:rPr lang="en-US" dirty="0" smtClean="0">
                <a:solidFill>
                  <a:schemeClr val="tx1"/>
                </a:solidFill>
              </a:rPr>
              <a:t>…”</a:t>
            </a:r>
          </a:p>
          <a:p>
            <a:pPr algn="ctr"/>
            <a:r>
              <a:rPr lang="en-US" sz="1600" dirty="0" smtClean="0">
                <a:solidFill>
                  <a:schemeClr val="tx1"/>
                </a:solidFill>
              </a:rPr>
              <a:t>(Jewish Study Bible, Tanakh) </a:t>
            </a:r>
            <a:r>
              <a:rPr lang="en-US" dirty="0" smtClean="0">
                <a:solidFill>
                  <a:schemeClr val="tx1"/>
                </a:solidFill>
              </a:rPr>
              <a:t>“In the people’s view, Moses disappeared because he was a mortal; that is why they want ‘a god’ to replace him”</a:t>
            </a:r>
            <a:endParaRPr lang="en-US" dirty="0">
              <a:solidFill>
                <a:schemeClr val="tx1"/>
              </a:solidFill>
            </a:endParaRPr>
          </a:p>
        </p:txBody>
      </p:sp>
      <p:sp>
        <p:nvSpPr>
          <p:cNvPr id="8" name="Rounded Rectangle 7"/>
          <p:cNvSpPr/>
          <p:nvPr/>
        </p:nvSpPr>
        <p:spPr>
          <a:xfrm>
            <a:off x="877529" y="2514600"/>
            <a:ext cx="73152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 </a:t>
            </a:r>
            <a:r>
              <a:rPr lang="en-US" dirty="0" smtClean="0">
                <a:solidFill>
                  <a:schemeClr val="tx1"/>
                </a:solidFill>
              </a:rPr>
              <a:t>“’Come, make us gods that shall go before us’—</a:t>
            </a:r>
          </a:p>
          <a:p>
            <a:pPr algn="ctr"/>
            <a:r>
              <a:rPr lang="en-US" dirty="0" smtClean="0">
                <a:solidFill>
                  <a:schemeClr val="tx1"/>
                </a:solidFill>
              </a:rPr>
              <a:t>revealed their inadequate faith as they waited for Moses</a:t>
            </a:r>
            <a:endParaRPr lang="en-US" dirty="0">
              <a:solidFill>
                <a:schemeClr val="tx1"/>
              </a:solidFill>
            </a:endParaRPr>
          </a:p>
        </p:txBody>
      </p:sp>
      <p:sp>
        <p:nvSpPr>
          <p:cNvPr id="4" name="Rectangle 3"/>
          <p:cNvSpPr/>
          <p:nvPr/>
        </p:nvSpPr>
        <p:spPr>
          <a:xfrm>
            <a:off x="108155" y="3581400"/>
            <a:ext cx="8869680" cy="1371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Acts 7:39-40</a:t>
            </a:r>
            <a:r>
              <a:rPr lang="en-US" dirty="0">
                <a:solidFill>
                  <a:schemeClr val="tx1"/>
                </a:solidFill>
              </a:rPr>
              <a:t/>
            </a:r>
            <a:br>
              <a:rPr lang="en-US" dirty="0">
                <a:solidFill>
                  <a:schemeClr val="tx1"/>
                </a:solidFill>
              </a:rPr>
            </a:br>
            <a:r>
              <a:rPr lang="en-US" dirty="0" smtClean="0">
                <a:solidFill>
                  <a:schemeClr val="tx1"/>
                </a:solidFill>
              </a:rPr>
              <a:t> </a:t>
            </a:r>
            <a:r>
              <a:rPr lang="en-US" dirty="0">
                <a:solidFill>
                  <a:schemeClr val="tx1"/>
                </a:solidFill>
              </a:rPr>
              <a:t>And in their hearts they turned back to Egypt,  </a:t>
            </a:r>
            <a:br>
              <a:rPr lang="en-US" dirty="0">
                <a:solidFill>
                  <a:schemeClr val="tx1"/>
                </a:solidFill>
              </a:rPr>
            </a:br>
            <a:r>
              <a:rPr lang="en-US" baseline="30000" dirty="0" smtClean="0">
                <a:solidFill>
                  <a:schemeClr val="tx1"/>
                </a:solidFill>
              </a:rPr>
              <a:t>40</a:t>
            </a:r>
            <a:r>
              <a:rPr lang="en-US" dirty="0" smtClean="0">
                <a:solidFill>
                  <a:schemeClr val="tx1"/>
                </a:solidFill>
              </a:rPr>
              <a:t>saying </a:t>
            </a:r>
            <a:r>
              <a:rPr lang="en-US" dirty="0">
                <a:solidFill>
                  <a:schemeClr val="tx1"/>
                </a:solidFill>
              </a:rPr>
              <a:t>to Aaron, </a:t>
            </a:r>
            <a:r>
              <a:rPr lang="en-US" i="1" dirty="0">
                <a:solidFill>
                  <a:schemeClr val="tx1"/>
                </a:solidFill>
              </a:rPr>
              <a:t>‘Make us gods to go before us;</a:t>
            </a:r>
            <a:r>
              <a:rPr lang="en-US" dirty="0">
                <a:solidFill>
                  <a:schemeClr val="tx1"/>
                </a:solidFill>
              </a:rPr>
              <a:t> </a:t>
            </a:r>
            <a:r>
              <a:rPr lang="en-US" i="1" dirty="0">
                <a:solidFill>
                  <a:schemeClr val="tx1"/>
                </a:solidFill>
              </a:rPr>
              <a:t>as for this Moses who brought us out of the land of Egypt, we do not know what has become of him.’ </a:t>
            </a:r>
            <a:r>
              <a:rPr lang="en-US" baseline="30000" dirty="0">
                <a:solidFill>
                  <a:schemeClr val="tx1"/>
                </a:solidFill>
              </a:rPr>
              <a:t>£</a:t>
            </a:r>
            <a:r>
              <a:rPr lang="en-US" dirty="0">
                <a:solidFill>
                  <a:schemeClr val="tx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8"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1945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solidFill>
                  <a:schemeClr val="tx1"/>
                </a:solidFill>
              </a:rPr>
              <a:t>2</a:t>
            </a:r>
            <a:r>
              <a:rPr lang="en-US" dirty="0" smtClean="0">
                <a:solidFill>
                  <a:schemeClr val="tx1"/>
                </a:solidFill>
              </a:rPr>
              <a:t>And Aaron said to them, “Break off the golden earrings which </a:t>
            </a:r>
            <a:r>
              <a:rPr lang="en-US" i="1" dirty="0" smtClean="0">
                <a:solidFill>
                  <a:schemeClr val="tx1"/>
                </a:solidFill>
              </a:rPr>
              <a:t>are</a:t>
            </a:r>
            <a:r>
              <a:rPr lang="en-US" dirty="0" smtClean="0">
                <a:solidFill>
                  <a:schemeClr val="tx1"/>
                </a:solidFill>
              </a:rPr>
              <a:t> in the ears of your wives, your sons, and your daughters, and bring </a:t>
            </a:r>
            <a:r>
              <a:rPr lang="en-US" i="1" dirty="0" smtClean="0">
                <a:solidFill>
                  <a:schemeClr val="tx1"/>
                </a:solidFill>
              </a:rPr>
              <a:t>them</a:t>
            </a:r>
            <a:r>
              <a:rPr lang="en-US" dirty="0" smtClean="0">
                <a:solidFill>
                  <a:schemeClr val="tx1"/>
                </a:solidFill>
              </a:rPr>
              <a:t> to me.” </a:t>
            </a:r>
            <a:br>
              <a:rPr lang="en-US" dirty="0" smtClean="0">
                <a:solidFill>
                  <a:schemeClr val="tx1"/>
                </a:solidFill>
              </a:rPr>
            </a:br>
            <a:r>
              <a:rPr lang="en-US" baseline="30000" dirty="0" smtClean="0">
                <a:solidFill>
                  <a:schemeClr val="tx1"/>
                </a:solidFill>
              </a:rPr>
              <a:t>3</a:t>
            </a:r>
            <a:r>
              <a:rPr lang="en-US" dirty="0" smtClean="0">
                <a:solidFill>
                  <a:schemeClr val="tx1"/>
                </a:solidFill>
              </a:rPr>
              <a:t>So all the people broke off the golden earrings which </a:t>
            </a:r>
            <a:r>
              <a:rPr lang="en-US" i="1" dirty="0" smtClean="0">
                <a:solidFill>
                  <a:schemeClr val="tx1"/>
                </a:solidFill>
              </a:rPr>
              <a:t>were</a:t>
            </a:r>
            <a:r>
              <a:rPr lang="en-US" dirty="0" smtClean="0">
                <a:solidFill>
                  <a:schemeClr val="tx1"/>
                </a:solidFill>
              </a:rPr>
              <a:t> in their ears, and brought </a:t>
            </a:r>
            <a:r>
              <a:rPr lang="en-US" i="1" dirty="0" smtClean="0">
                <a:solidFill>
                  <a:schemeClr val="tx1"/>
                </a:solidFill>
              </a:rPr>
              <a:t>them</a:t>
            </a:r>
            <a:r>
              <a:rPr lang="en-US" dirty="0" smtClean="0">
                <a:solidFill>
                  <a:schemeClr val="tx1"/>
                </a:solidFill>
              </a:rPr>
              <a:t> to Aaron. </a:t>
            </a:r>
            <a:br>
              <a:rPr lang="en-US" dirty="0" smtClean="0">
                <a:solidFill>
                  <a:schemeClr val="tx1"/>
                </a:solidFill>
              </a:rPr>
            </a:br>
            <a:r>
              <a:rPr lang="en-US" baseline="30000" dirty="0" smtClean="0">
                <a:solidFill>
                  <a:schemeClr val="tx1"/>
                </a:solidFill>
              </a:rPr>
              <a:t>4</a:t>
            </a:r>
            <a:r>
              <a:rPr lang="en-US" dirty="0" smtClean="0">
                <a:solidFill>
                  <a:schemeClr val="tx1"/>
                </a:solidFill>
              </a:rPr>
              <a:t>And he received </a:t>
            </a:r>
            <a:r>
              <a:rPr lang="en-US" i="1" dirty="0" smtClean="0">
                <a:solidFill>
                  <a:schemeClr val="tx1"/>
                </a:solidFill>
              </a:rPr>
              <a:t>the gold</a:t>
            </a:r>
            <a:r>
              <a:rPr lang="en-US" dirty="0" smtClean="0">
                <a:solidFill>
                  <a:schemeClr val="tx1"/>
                </a:solidFill>
              </a:rPr>
              <a:t> from their hand, and he fashioned it with an engraving tool, and made a molded calf. Then they said, “This </a:t>
            </a:r>
            <a:r>
              <a:rPr lang="en-US" i="1" dirty="0" smtClean="0">
                <a:solidFill>
                  <a:schemeClr val="tx1"/>
                </a:solidFill>
              </a:rPr>
              <a:t>is</a:t>
            </a:r>
            <a:r>
              <a:rPr lang="en-US" dirty="0" smtClean="0">
                <a:solidFill>
                  <a:schemeClr val="tx1"/>
                </a:solidFill>
              </a:rPr>
              <a:t> your god, O Israel, that brought you out of the land of Egypt!” </a:t>
            </a:r>
            <a:endParaRPr lang="en-US" dirty="0">
              <a:solidFill>
                <a:schemeClr val="tx1"/>
              </a:solidFill>
            </a:endParaRPr>
          </a:p>
        </p:txBody>
      </p:sp>
      <p:sp>
        <p:nvSpPr>
          <p:cNvPr id="4" name="Rounded Rectangle 3"/>
          <p:cNvSpPr/>
          <p:nvPr/>
        </p:nvSpPr>
        <p:spPr>
          <a:xfrm>
            <a:off x="304800" y="5257800"/>
            <a:ext cx="8321040" cy="128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solidFill>
                <a:schemeClr val="tx1"/>
              </a:solidFill>
            </a:endParaRPr>
          </a:p>
          <a:p>
            <a:pPr algn="ctr"/>
            <a:endParaRPr lang="en-US" sz="1600" dirty="0" smtClean="0">
              <a:solidFill>
                <a:schemeClr val="tx1"/>
              </a:solidFill>
            </a:endParaRPr>
          </a:p>
          <a:p>
            <a:pPr algn="ctr"/>
            <a:r>
              <a:rPr lang="en-US" sz="1600" dirty="0" smtClean="0">
                <a:solidFill>
                  <a:schemeClr val="tx1"/>
                </a:solidFill>
              </a:rPr>
              <a:t>v. 4 “</a:t>
            </a:r>
            <a:r>
              <a:rPr lang="en-US" dirty="0" smtClean="0">
                <a:solidFill>
                  <a:schemeClr val="tx1"/>
                </a:solidFill>
              </a:rPr>
              <a:t>Calf” —one of the gods they were familiar with in Egypt</a:t>
            </a:r>
          </a:p>
          <a:p>
            <a:pPr algn="ctr"/>
            <a:endParaRPr lang="en-US" dirty="0" smtClean="0">
              <a:solidFill>
                <a:schemeClr val="tx1"/>
              </a:solidFill>
            </a:endParaRPr>
          </a:p>
          <a:p>
            <a:pPr algn="ctr"/>
            <a:r>
              <a:rPr lang="en-US" dirty="0" smtClean="0">
                <a:solidFill>
                  <a:schemeClr val="tx1"/>
                </a:solidFill>
              </a:rPr>
              <a:t> </a:t>
            </a:r>
            <a:r>
              <a:rPr lang="en-US" sz="1600" dirty="0" smtClean="0">
                <a:solidFill>
                  <a:schemeClr val="tx1"/>
                </a:solidFill>
              </a:rPr>
              <a:t>(Bible is History) </a:t>
            </a:r>
            <a:r>
              <a:rPr lang="en-US" dirty="0" smtClean="0">
                <a:solidFill>
                  <a:schemeClr val="tx1"/>
                </a:solidFill>
              </a:rPr>
              <a:t>“The more accurate rendition in Hebrew is ‘</a:t>
            </a:r>
            <a:r>
              <a:rPr lang="en-US" b="1" dirty="0" smtClean="0">
                <a:solidFill>
                  <a:schemeClr val="tx1"/>
                </a:solidFill>
              </a:rPr>
              <a:t>young bul</a:t>
            </a:r>
            <a:r>
              <a:rPr lang="en-US" dirty="0" smtClean="0">
                <a:solidFill>
                  <a:schemeClr val="tx1"/>
                </a:solidFill>
              </a:rPr>
              <a:t>l’, which was one of the forms taken by the Canaanite god Baal” </a:t>
            </a:r>
          </a:p>
          <a:p>
            <a:pPr algn="ctr"/>
            <a:endParaRPr lang="en-US" dirty="0" smtClean="0">
              <a:solidFill>
                <a:schemeClr val="tx1"/>
              </a:solidFill>
            </a:endParaRPr>
          </a:p>
          <a:p>
            <a:pPr algn="ctr"/>
            <a:endParaRPr lang="en-US" dirty="0" smtClean="0">
              <a:solidFill>
                <a:schemeClr val="tx1"/>
              </a:solidFill>
            </a:endParaRPr>
          </a:p>
        </p:txBody>
      </p:sp>
      <p:sp>
        <p:nvSpPr>
          <p:cNvPr id="6" name="Rounded Rectangle 5"/>
          <p:cNvSpPr/>
          <p:nvPr/>
        </p:nvSpPr>
        <p:spPr>
          <a:xfrm>
            <a:off x="381000" y="4038600"/>
            <a:ext cx="832104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4 “</a:t>
            </a:r>
            <a:r>
              <a:rPr lang="en-US" dirty="0" smtClean="0">
                <a:solidFill>
                  <a:schemeClr val="tx1"/>
                </a:solidFill>
              </a:rPr>
              <a:t>made a molded calf”</a:t>
            </a:r>
          </a:p>
          <a:p>
            <a:pPr algn="ctr"/>
            <a:r>
              <a:rPr lang="en-US" sz="1600" dirty="0" smtClean="0">
                <a:solidFill>
                  <a:schemeClr val="tx1"/>
                </a:solidFill>
              </a:rPr>
              <a:t>(Expositors)</a:t>
            </a:r>
            <a:r>
              <a:rPr lang="en-US" dirty="0" smtClean="0">
                <a:solidFill>
                  <a:schemeClr val="tx1"/>
                </a:solidFill>
              </a:rPr>
              <a:t> “probably by applying gold leaf over a wooden form….thus it could be burned </a:t>
            </a:r>
            <a:r>
              <a:rPr lang="en-US" sz="1600" dirty="0" smtClean="0">
                <a:solidFill>
                  <a:schemeClr val="tx1"/>
                </a:solidFill>
              </a:rPr>
              <a:t>[v.20]</a:t>
            </a:r>
            <a:endParaRPr lang="en-US" sz="1600" dirty="0">
              <a:solidFill>
                <a:schemeClr val="tx1"/>
              </a:solidFill>
            </a:endParaRPr>
          </a:p>
        </p:txBody>
      </p:sp>
      <p:sp>
        <p:nvSpPr>
          <p:cNvPr id="7" name="Rounded Rectangle 6"/>
          <p:cNvSpPr/>
          <p:nvPr/>
        </p:nvSpPr>
        <p:spPr>
          <a:xfrm>
            <a:off x="304800" y="2286000"/>
            <a:ext cx="8321040" cy="5486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2-3 </a:t>
            </a:r>
            <a:r>
              <a:rPr lang="en-US" dirty="0" smtClean="0">
                <a:solidFill>
                  <a:schemeClr val="tx1"/>
                </a:solidFill>
              </a:rPr>
              <a:t>“golden earrings”—probably part of the ‘spoils’ they received from the Egyptians</a:t>
            </a:r>
            <a:endParaRPr lang="en-US" dirty="0">
              <a:solidFill>
                <a:schemeClr val="tx1"/>
              </a:solidFill>
            </a:endParaRPr>
          </a:p>
        </p:txBody>
      </p:sp>
      <p:sp>
        <p:nvSpPr>
          <p:cNvPr id="8" name="Rounded Rectangle 7"/>
          <p:cNvSpPr/>
          <p:nvPr/>
        </p:nvSpPr>
        <p:spPr>
          <a:xfrm>
            <a:off x="152400" y="2971800"/>
            <a:ext cx="86868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4 </a:t>
            </a:r>
            <a:r>
              <a:rPr lang="en-US" dirty="0" smtClean="0">
                <a:solidFill>
                  <a:schemeClr val="tx1"/>
                </a:solidFill>
              </a:rPr>
              <a:t>‘he fashioned it”</a:t>
            </a:r>
          </a:p>
          <a:p>
            <a:pPr algn="ctr"/>
            <a:r>
              <a:rPr lang="en-US" sz="1600" dirty="0" smtClean="0">
                <a:solidFill>
                  <a:schemeClr val="tx1"/>
                </a:solidFill>
              </a:rPr>
              <a:t>(The Bible is History, Ian Wilson) </a:t>
            </a:r>
            <a:r>
              <a:rPr lang="en-US" dirty="0" smtClean="0">
                <a:solidFill>
                  <a:schemeClr val="tx1"/>
                </a:solidFill>
              </a:rPr>
              <a:t>“Fascinatingly, the copper workings in the southern Sinai could have provided the furnaces for such work”</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0" y="0"/>
            <a:ext cx="9052560" cy="7315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How could Aaron, one of God’s principal servants to deliver Israel from Egypt do such things? </a:t>
            </a:r>
            <a:endParaRPr lang="en-US" dirty="0">
              <a:solidFill>
                <a:schemeClr val="tx1"/>
              </a:solidFill>
            </a:endParaRPr>
          </a:p>
        </p:txBody>
      </p:sp>
      <p:sp>
        <p:nvSpPr>
          <p:cNvPr id="3" name="Rounded Rectangle 2"/>
          <p:cNvSpPr/>
          <p:nvPr/>
        </p:nvSpPr>
        <p:spPr>
          <a:xfrm>
            <a:off x="381000" y="1524000"/>
            <a:ext cx="841248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 Some of the commentaries say that Aaron was afraid of the people…</a:t>
            </a:r>
            <a:endParaRPr lang="en-US" dirty="0">
              <a:solidFill>
                <a:schemeClr val="tx1"/>
              </a:solidFill>
            </a:endParaRPr>
          </a:p>
        </p:txBody>
      </p:sp>
      <p:sp>
        <p:nvSpPr>
          <p:cNvPr id="4" name="Rounded Rectangle 3"/>
          <p:cNvSpPr/>
          <p:nvPr/>
        </p:nvSpPr>
        <p:spPr>
          <a:xfrm>
            <a:off x="304800" y="2133600"/>
            <a:ext cx="868680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solidFill>
                <a:schemeClr val="tx1"/>
              </a:solidFill>
            </a:endParaRPr>
          </a:p>
          <a:p>
            <a:pPr algn="ctr"/>
            <a:endParaRPr lang="en-US" sz="1600" dirty="0" smtClean="0">
              <a:solidFill>
                <a:schemeClr val="tx1"/>
              </a:solidFill>
            </a:endParaRPr>
          </a:p>
          <a:p>
            <a:pPr algn="ctr"/>
            <a:r>
              <a:rPr lang="en-US" sz="1600" dirty="0" smtClean="0">
                <a:solidFill>
                  <a:schemeClr val="tx1"/>
                </a:solidFill>
              </a:rPr>
              <a:t>(Matthew Henry) </a:t>
            </a:r>
            <a:r>
              <a:rPr lang="en-US" sz="1600" dirty="0">
                <a:solidFill>
                  <a:schemeClr val="tx1"/>
                </a:solidFill>
              </a:rPr>
              <a:t>The Jews have a tradition that his colleague </a:t>
            </a:r>
            <a:r>
              <a:rPr lang="en-US" sz="1600" dirty="0" err="1">
                <a:solidFill>
                  <a:schemeClr val="tx1"/>
                </a:solidFill>
              </a:rPr>
              <a:t>Hur</a:t>
            </a:r>
            <a:r>
              <a:rPr lang="en-US" sz="1600" dirty="0">
                <a:solidFill>
                  <a:schemeClr val="tx1"/>
                </a:solidFill>
              </a:rPr>
              <a:t> opposing </a:t>
            </a:r>
            <a:r>
              <a:rPr lang="en-US" sz="1600" dirty="0" smtClean="0">
                <a:solidFill>
                  <a:schemeClr val="tx1"/>
                </a:solidFill>
              </a:rPr>
              <a:t>it, that </a:t>
            </a:r>
            <a:r>
              <a:rPr lang="en-US" sz="1600" dirty="0">
                <a:solidFill>
                  <a:schemeClr val="tx1"/>
                </a:solidFill>
              </a:rPr>
              <a:t>the people fell upon him and stoned him (and therefore we never read of him after) and that this frightened Aaron into a compliance</a:t>
            </a:r>
            <a:r>
              <a:rPr lang="en-US" sz="1600" dirty="0" smtClean="0">
                <a:solidFill>
                  <a:schemeClr val="tx1"/>
                </a:solidFill>
              </a:rPr>
              <a:t>.</a:t>
            </a:r>
          </a:p>
          <a:p>
            <a:pPr algn="ctr"/>
            <a:r>
              <a:rPr lang="en-US" sz="1600" dirty="0" smtClean="0">
                <a:solidFill>
                  <a:schemeClr val="tx1"/>
                </a:solidFill>
              </a:rPr>
              <a:t> </a:t>
            </a:r>
            <a:endParaRPr lang="en-US" sz="1600" dirty="0">
              <a:solidFill>
                <a:schemeClr val="tx1"/>
              </a:solidFill>
            </a:endParaRPr>
          </a:p>
          <a:p>
            <a:pPr algn="ctr"/>
            <a:endParaRPr lang="en-US" sz="1600" dirty="0">
              <a:solidFill>
                <a:schemeClr val="tx1"/>
              </a:solidFill>
            </a:endParaRPr>
          </a:p>
        </p:txBody>
      </p:sp>
      <p:sp>
        <p:nvSpPr>
          <p:cNvPr id="5" name="Rounded Rectangle 4"/>
          <p:cNvSpPr/>
          <p:nvPr/>
        </p:nvSpPr>
        <p:spPr>
          <a:xfrm>
            <a:off x="304800" y="5257800"/>
            <a:ext cx="8503920" cy="11887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                                                     3) Aaron sinned as well</a:t>
            </a:r>
          </a:p>
          <a:p>
            <a:r>
              <a:rPr lang="en-US" sz="1600" dirty="0" smtClean="0">
                <a:solidFill>
                  <a:schemeClr val="tx1"/>
                </a:solidFill>
              </a:rPr>
              <a:t>                 v. 22  </a:t>
            </a:r>
            <a:r>
              <a:rPr lang="en-US" b="1" dirty="0" smtClean="0">
                <a:solidFill>
                  <a:schemeClr val="tx1"/>
                </a:solidFill>
              </a:rPr>
              <a:t>“</a:t>
            </a:r>
            <a:r>
              <a:rPr lang="en-US" dirty="0" smtClean="0">
                <a:solidFill>
                  <a:schemeClr val="tx1"/>
                </a:solidFill>
              </a:rPr>
              <a:t>You know </a:t>
            </a:r>
            <a:r>
              <a:rPr lang="en-US" dirty="0">
                <a:solidFill>
                  <a:schemeClr val="tx1"/>
                </a:solidFill>
              </a:rPr>
              <a:t>the </a:t>
            </a:r>
            <a:r>
              <a:rPr lang="en-US" dirty="0" smtClean="0">
                <a:solidFill>
                  <a:schemeClr val="tx1"/>
                </a:solidFill>
              </a:rPr>
              <a:t>people, they are bent on evil</a:t>
            </a:r>
            <a:r>
              <a:rPr lang="en-US" b="1" dirty="0" smtClean="0">
                <a:solidFill>
                  <a:schemeClr val="tx1"/>
                </a:solidFill>
              </a:rPr>
              <a:t>”</a:t>
            </a:r>
            <a:r>
              <a:rPr lang="en-US" dirty="0" smtClean="0">
                <a:solidFill>
                  <a:schemeClr val="tx1"/>
                </a:solidFill>
              </a:rPr>
              <a:t>—blames the people</a:t>
            </a:r>
            <a:endParaRPr lang="en-US" b="1" dirty="0" smtClean="0">
              <a:solidFill>
                <a:schemeClr val="tx1"/>
              </a:solidFill>
            </a:endParaRPr>
          </a:p>
          <a:p>
            <a:r>
              <a:rPr lang="en-US" dirty="0" smtClean="0">
                <a:solidFill>
                  <a:schemeClr val="tx1"/>
                </a:solidFill>
              </a:rPr>
              <a:t>           He </a:t>
            </a:r>
            <a:r>
              <a:rPr lang="en-US" dirty="0">
                <a:solidFill>
                  <a:schemeClr val="tx1"/>
                </a:solidFill>
              </a:rPr>
              <a:t>excuses himself by the wicked </a:t>
            </a:r>
            <a:r>
              <a:rPr lang="en-US" dirty="0" smtClean="0">
                <a:solidFill>
                  <a:schemeClr val="tx1"/>
                </a:solidFill>
              </a:rPr>
              <a:t>spirit </a:t>
            </a:r>
            <a:r>
              <a:rPr lang="en-US" dirty="0">
                <a:solidFill>
                  <a:schemeClr val="tx1"/>
                </a:solidFill>
              </a:rPr>
              <a:t>of the people, intimating that he was </a:t>
            </a:r>
            <a:r>
              <a:rPr lang="en-US" dirty="0" smtClean="0">
                <a:solidFill>
                  <a:schemeClr val="tx1"/>
                </a:solidFill>
              </a:rPr>
              <a:t>   obliged </a:t>
            </a:r>
            <a:r>
              <a:rPr lang="en-US" dirty="0">
                <a:solidFill>
                  <a:schemeClr val="tx1"/>
                </a:solidFill>
              </a:rPr>
              <a:t>to </a:t>
            </a:r>
            <a:r>
              <a:rPr lang="en-US" dirty="0" smtClean="0">
                <a:solidFill>
                  <a:schemeClr val="tx1"/>
                </a:solidFill>
              </a:rPr>
              <a:t>follow their desires </a:t>
            </a:r>
            <a:endParaRPr lang="en-US" dirty="0">
              <a:solidFill>
                <a:schemeClr val="tx1"/>
              </a:solidFill>
            </a:endParaRPr>
          </a:p>
        </p:txBody>
      </p:sp>
      <p:sp>
        <p:nvSpPr>
          <p:cNvPr id="6" name="Rectangle 5"/>
          <p:cNvSpPr/>
          <p:nvPr/>
        </p:nvSpPr>
        <p:spPr>
          <a:xfrm>
            <a:off x="533400" y="3352800"/>
            <a:ext cx="7406640" cy="5486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v.5 </a:t>
            </a:r>
            <a:r>
              <a:rPr lang="en-US" sz="1600" dirty="0" smtClean="0">
                <a:solidFill>
                  <a:schemeClr val="tx1"/>
                </a:solidFill>
              </a:rPr>
              <a:t>(first part)  </a:t>
            </a:r>
            <a:r>
              <a:rPr lang="en-US" dirty="0" smtClean="0">
                <a:solidFill>
                  <a:schemeClr val="tx1"/>
                </a:solidFill>
              </a:rPr>
              <a:t>So when Aaron saw it, he built an altar before it. </a:t>
            </a:r>
            <a:endParaRPr lang="en-US" dirty="0">
              <a:solidFill>
                <a:schemeClr val="tx1"/>
              </a:solidFill>
            </a:endParaRPr>
          </a:p>
        </p:txBody>
      </p:sp>
      <p:sp>
        <p:nvSpPr>
          <p:cNvPr id="7" name="Rounded Rectangle 6"/>
          <p:cNvSpPr/>
          <p:nvPr/>
        </p:nvSpPr>
        <p:spPr>
          <a:xfrm>
            <a:off x="152400" y="4114800"/>
            <a:ext cx="877824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solidFill>
                <a:schemeClr val="tx1"/>
              </a:solidFill>
            </a:endParaRPr>
          </a:p>
          <a:p>
            <a:pPr algn="ctr"/>
            <a:r>
              <a:rPr lang="en-US" sz="1600" dirty="0" smtClean="0">
                <a:solidFill>
                  <a:schemeClr val="tx1"/>
                </a:solidFill>
              </a:rPr>
              <a:t>(Expositors) “</a:t>
            </a:r>
            <a:r>
              <a:rPr lang="en-US" dirty="0" smtClean="0">
                <a:solidFill>
                  <a:schemeClr val="tx1"/>
                </a:solidFill>
              </a:rPr>
              <a:t>Instead of ‘he built an altar’ </a:t>
            </a:r>
            <a:r>
              <a:rPr lang="en-US" sz="1600" dirty="0" smtClean="0">
                <a:solidFill>
                  <a:schemeClr val="tx1"/>
                </a:solidFill>
              </a:rPr>
              <a:t>[v.5]…</a:t>
            </a:r>
          </a:p>
          <a:p>
            <a:pPr algn="ctr"/>
            <a:r>
              <a:rPr lang="en-US" sz="1600" dirty="0" smtClean="0">
                <a:solidFill>
                  <a:schemeClr val="tx1"/>
                </a:solidFill>
              </a:rPr>
              <a:t> </a:t>
            </a:r>
            <a:r>
              <a:rPr lang="en-US" dirty="0" smtClean="0">
                <a:solidFill>
                  <a:schemeClr val="tx1"/>
                </a:solidFill>
              </a:rPr>
              <a:t>the </a:t>
            </a:r>
            <a:r>
              <a:rPr lang="en-US" dirty="0" err="1" smtClean="0">
                <a:solidFill>
                  <a:schemeClr val="tx1"/>
                </a:solidFill>
              </a:rPr>
              <a:t>Pesitta</a:t>
            </a:r>
            <a:r>
              <a:rPr lang="en-US" dirty="0" smtClean="0">
                <a:solidFill>
                  <a:schemeClr val="tx1"/>
                </a:solidFill>
              </a:rPr>
              <a:t> changed the vowels and read, ‘Then Aaron became afraid and built an altar’. The idea fits the context even if it is unattested”</a:t>
            </a:r>
          </a:p>
          <a:p>
            <a:pPr algn="ctr"/>
            <a:endParaRPr lang="en-US" dirty="0">
              <a:solidFill>
                <a:schemeClr val="tx1"/>
              </a:solidFill>
            </a:endParaRPr>
          </a:p>
        </p:txBody>
      </p:sp>
      <p:sp>
        <p:nvSpPr>
          <p:cNvPr id="8" name="Rounded Rectangle 7"/>
          <p:cNvSpPr/>
          <p:nvPr/>
        </p:nvSpPr>
        <p:spPr>
          <a:xfrm>
            <a:off x="609600" y="914400"/>
            <a:ext cx="8138160" cy="457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 He may have given up hope that Moses would return </a:t>
            </a:r>
            <a:r>
              <a:rPr lang="en-US" sz="1600" dirty="0" smtClean="0">
                <a:solidFill>
                  <a:schemeClr val="tx1"/>
                </a:solidFill>
              </a:rPr>
              <a:t>(like the people)</a:t>
            </a:r>
            <a:endParaRPr lang="en-US" sz="1600" dirty="0">
              <a:solidFill>
                <a:schemeClr val="tx1"/>
              </a:solidFill>
            </a:endParaRPr>
          </a:p>
        </p:txBody>
      </p:sp>
      <p:sp>
        <p:nvSpPr>
          <p:cNvPr id="9" name="Down Arrow 8"/>
          <p:cNvSpPr/>
          <p:nvPr/>
        </p:nvSpPr>
        <p:spPr>
          <a:xfrm>
            <a:off x="5105400" y="3733800"/>
            <a:ext cx="182880" cy="4572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185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315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smtClean="0">
              <a:solidFill>
                <a:schemeClr val="tx1"/>
              </a:solidFill>
            </a:endParaRPr>
          </a:p>
          <a:p>
            <a:pPr algn="ctr"/>
            <a:endParaRPr lang="en-US" baseline="30000" dirty="0" smtClean="0">
              <a:solidFill>
                <a:schemeClr val="tx1"/>
              </a:solidFill>
            </a:endParaRPr>
          </a:p>
          <a:p>
            <a:pPr algn="ctr"/>
            <a:r>
              <a:rPr lang="en-US" baseline="30000" dirty="0" smtClean="0">
                <a:solidFill>
                  <a:schemeClr val="tx1"/>
                </a:solidFill>
              </a:rPr>
              <a:t>5</a:t>
            </a:r>
            <a:r>
              <a:rPr lang="en-US" dirty="0" smtClean="0">
                <a:solidFill>
                  <a:schemeClr val="tx1"/>
                </a:solidFill>
              </a:rPr>
              <a:t>So when Aaron saw </a:t>
            </a:r>
            <a:r>
              <a:rPr lang="en-US" i="1" dirty="0" smtClean="0">
                <a:solidFill>
                  <a:schemeClr val="tx1"/>
                </a:solidFill>
              </a:rPr>
              <a:t>it,</a:t>
            </a:r>
            <a:r>
              <a:rPr lang="en-US" dirty="0" smtClean="0">
                <a:solidFill>
                  <a:schemeClr val="tx1"/>
                </a:solidFill>
              </a:rPr>
              <a:t> he built an altar before it. And Aaron made a proclamation and said, “Tomorrow </a:t>
            </a:r>
            <a:r>
              <a:rPr lang="en-US" i="1" dirty="0" smtClean="0">
                <a:solidFill>
                  <a:schemeClr val="tx1"/>
                </a:solidFill>
              </a:rPr>
              <a:t>is</a:t>
            </a:r>
            <a:r>
              <a:rPr lang="en-US" dirty="0" smtClean="0">
                <a:solidFill>
                  <a:schemeClr val="tx1"/>
                </a:solidFill>
              </a:rPr>
              <a:t> a feast to the Lord.” </a:t>
            </a:r>
          </a:p>
          <a:p>
            <a:pPr algn="ctr"/>
            <a:r>
              <a:rPr lang="en-US" dirty="0" smtClean="0">
                <a:solidFill>
                  <a:schemeClr val="tx1"/>
                </a:solidFill>
              </a:rPr>
              <a:t/>
            </a:r>
            <a:br>
              <a:rPr lang="en-US" dirty="0" smtClean="0">
                <a:solidFill>
                  <a:schemeClr val="tx1"/>
                </a:solidFill>
              </a:rPr>
            </a:br>
            <a:endParaRPr lang="en-US" dirty="0">
              <a:solidFill>
                <a:schemeClr val="tx1"/>
              </a:solidFill>
            </a:endParaRPr>
          </a:p>
        </p:txBody>
      </p:sp>
      <p:sp>
        <p:nvSpPr>
          <p:cNvPr id="5" name="Rounded Rectangle 4"/>
          <p:cNvSpPr/>
          <p:nvPr/>
        </p:nvSpPr>
        <p:spPr>
          <a:xfrm>
            <a:off x="381000" y="1828800"/>
            <a:ext cx="8321040" cy="128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t>
            </a:r>
            <a:r>
              <a:rPr lang="en-US" b="1" dirty="0" smtClean="0">
                <a:solidFill>
                  <a:schemeClr val="tx1"/>
                </a:solidFill>
              </a:rPr>
              <a:t>a feast </a:t>
            </a:r>
            <a:r>
              <a:rPr lang="en-US" dirty="0" smtClean="0">
                <a:solidFill>
                  <a:schemeClr val="tx1"/>
                </a:solidFill>
              </a:rPr>
              <a:t>to the Lord”—[</a:t>
            </a:r>
            <a:r>
              <a:rPr lang="en-US" b="1" dirty="0" smtClean="0">
                <a:solidFill>
                  <a:schemeClr val="tx1"/>
                </a:solidFill>
              </a:rPr>
              <a:t>syncretism</a:t>
            </a:r>
            <a:r>
              <a:rPr lang="en-US" dirty="0" smtClean="0">
                <a:solidFill>
                  <a:schemeClr val="tx1"/>
                </a:solidFill>
              </a:rPr>
              <a:t>]—blending of the worship of false gods with the worship of the true God</a:t>
            </a:r>
          </a:p>
          <a:p>
            <a:pPr algn="ctr"/>
            <a:r>
              <a:rPr lang="en-US" dirty="0" smtClean="0">
                <a:solidFill>
                  <a:schemeClr val="tx1"/>
                </a:solidFill>
              </a:rPr>
              <a:t> Aaron blended paganism with the true worship by  supposedly worshipping God by means of an idol</a:t>
            </a:r>
            <a:endParaRPr lang="en-US" dirty="0">
              <a:solidFill>
                <a:schemeClr val="tx1"/>
              </a:solidFill>
            </a:endParaRPr>
          </a:p>
        </p:txBody>
      </p:sp>
      <p:sp>
        <p:nvSpPr>
          <p:cNvPr id="6" name="Rounded Rectangle 5"/>
          <p:cNvSpPr/>
          <p:nvPr/>
        </p:nvSpPr>
        <p:spPr>
          <a:xfrm>
            <a:off x="381000" y="3352800"/>
            <a:ext cx="850392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(BKC) “</a:t>
            </a:r>
            <a:r>
              <a:rPr lang="en-US" dirty="0" smtClean="0">
                <a:solidFill>
                  <a:schemeClr val="tx1"/>
                </a:solidFill>
              </a:rPr>
              <a:t>Since only one idol was made, the word </a:t>
            </a:r>
            <a:r>
              <a:rPr lang="en-US" b="1" dirty="0" smtClean="0">
                <a:solidFill>
                  <a:schemeClr val="tx1"/>
                </a:solidFill>
              </a:rPr>
              <a:t>gods</a:t>
            </a:r>
            <a:r>
              <a:rPr lang="en-US" dirty="0" smtClean="0">
                <a:solidFill>
                  <a:schemeClr val="tx1"/>
                </a:solidFill>
              </a:rPr>
              <a:t> </a:t>
            </a:r>
            <a:r>
              <a:rPr lang="en-US" sz="1600" dirty="0" smtClean="0">
                <a:solidFill>
                  <a:schemeClr val="tx1"/>
                </a:solidFill>
              </a:rPr>
              <a:t>[v.1, 4, 8, 23, 31] </a:t>
            </a:r>
            <a:r>
              <a:rPr lang="en-US" dirty="0" smtClean="0">
                <a:solidFill>
                  <a:schemeClr val="tx1"/>
                </a:solidFill>
              </a:rPr>
              <a:t>may refer both to the idol </a:t>
            </a:r>
            <a:r>
              <a:rPr lang="en-US" i="1" dirty="0" smtClean="0">
                <a:solidFill>
                  <a:schemeClr val="tx1"/>
                </a:solidFill>
              </a:rPr>
              <a:t>and</a:t>
            </a:r>
            <a:r>
              <a:rPr lang="en-US" dirty="0" smtClean="0">
                <a:solidFill>
                  <a:schemeClr val="tx1"/>
                </a:solidFill>
              </a:rPr>
              <a:t> to God whom it supposedly represented”</a:t>
            </a:r>
            <a:endParaRPr lang="en-US" dirty="0">
              <a:solidFill>
                <a:schemeClr val="tx1"/>
              </a:solidFill>
            </a:endParaRPr>
          </a:p>
        </p:txBody>
      </p:sp>
      <p:sp>
        <p:nvSpPr>
          <p:cNvPr id="11" name="Rounded Rectangle 10"/>
          <p:cNvSpPr/>
          <p:nvPr/>
        </p:nvSpPr>
        <p:spPr>
          <a:xfrm>
            <a:off x="457200" y="990600"/>
            <a:ext cx="8321040" cy="64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(Companion) </a:t>
            </a:r>
            <a:r>
              <a:rPr lang="en-US" dirty="0" smtClean="0">
                <a:solidFill>
                  <a:schemeClr val="tx1"/>
                </a:solidFill>
              </a:rPr>
              <a:t>“All done under the cover of ‘religion’”</a:t>
            </a:r>
          </a:p>
        </p:txBody>
      </p:sp>
      <p:sp>
        <p:nvSpPr>
          <p:cNvPr id="10" name="Rectangle 9"/>
          <p:cNvSpPr/>
          <p:nvPr/>
        </p:nvSpPr>
        <p:spPr>
          <a:xfrm>
            <a:off x="0" y="4876800"/>
            <a:ext cx="9144000" cy="1463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Ezekiel 20:8 (first part)</a:t>
            </a:r>
            <a:r>
              <a:rPr lang="en-US" dirty="0">
                <a:solidFill>
                  <a:schemeClr val="tx1"/>
                </a:solidFill>
              </a:rPr>
              <a:t/>
            </a:r>
            <a:br>
              <a:rPr lang="en-US" dirty="0">
                <a:solidFill>
                  <a:schemeClr val="tx1"/>
                </a:solidFill>
              </a:rPr>
            </a:br>
            <a:r>
              <a:rPr lang="en-US" baseline="30000" dirty="0" smtClean="0">
                <a:solidFill>
                  <a:schemeClr val="tx1"/>
                </a:solidFill>
              </a:rPr>
              <a:t>8</a:t>
            </a:r>
            <a:r>
              <a:rPr lang="en-US" dirty="0" smtClean="0">
                <a:solidFill>
                  <a:schemeClr val="tx1"/>
                </a:solidFill>
              </a:rPr>
              <a:t>But </a:t>
            </a:r>
            <a:r>
              <a:rPr lang="en-US" dirty="0">
                <a:solidFill>
                  <a:schemeClr val="tx1"/>
                </a:solidFill>
              </a:rPr>
              <a:t>they rebelled against Me and would not obey Me. They did not all cast away the abominations which were before their eyes, nor did they forsake the idols of Egypt. </a:t>
            </a:r>
            <a:endParaRPr lang="en-US" baseline="300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11"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9161"/>
            <a:ext cx="9144000" cy="1005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endParaRPr lang="en-US" baseline="30000" dirty="0">
              <a:solidFill>
                <a:schemeClr val="tx1"/>
              </a:solidFill>
            </a:endParaRPr>
          </a:p>
          <a:p>
            <a:pPr algn="ctr"/>
            <a:r>
              <a:rPr lang="en-US" baseline="30000" dirty="0" smtClean="0">
                <a:solidFill>
                  <a:schemeClr val="tx1"/>
                </a:solidFill>
              </a:rPr>
              <a:t>6</a:t>
            </a:r>
            <a:r>
              <a:rPr lang="en-US" dirty="0" smtClean="0">
                <a:solidFill>
                  <a:schemeClr val="tx1"/>
                </a:solidFill>
              </a:rPr>
              <a:t>Then </a:t>
            </a:r>
            <a:r>
              <a:rPr lang="en-US" dirty="0">
                <a:solidFill>
                  <a:schemeClr val="tx1"/>
                </a:solidFill>
              </a:rPr>
              <a:t>they rose early on the next day, offered burnt offerings, and brought peace offerings; and the people sat down to eat and drink, and rose up to play. </a:t>
            </a:r>
          </a:p>
          <a:p>
            <a:pPr algn="ctr"/>
            <a:r>
              <a:rPr lang="en-US" dirty="0" smtClean="0">
                <a:solidFill>
                  <a:schemeClr val="tx1"/>
                </a:solidFill>
              </a:rPr>
              <a:t> </a:t>
            </a:r>
            <a:endParaRPr lang="en-US" dirty="0">
              <a:solidFill>
                <a:schemeClr val="tx1"/>
              </a:solidFill>
            </a:endParaRPr>
          </a:p>
        </p:txBody>
      </p:sp>
      <p:sp>
        <p:nvSpPr>
          <p:cNvPr id="4" name="Rounded Rectangle 3"/>
          <p:cNvSpPr/>
          <p:nvPr/>
        </p:nvSpPr>
        <p:spPr>
          <a:xfrm>
            <a:off x="304800" y="2590800"/>
            <a:ext cx="86868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v. 6 </a:t>
            </a:r>
            <a:r>
              <a:rPr lang="en-US" dirty="0">
                <a:solidFill>
                  <a:schemeClr val="tx1"/>
                </a:solidFill>
              </a:rPr>
              <a:t>“to play”= to make sport; to dance: lasciviously. This was part of idolatrous worship</a:t>
            </a:r>
          </a:p>
          <a:p>
            <a:pPr algn="ctr"/>
            <a:r>
              <a:rPr lang="en-US" sz="1600" dirty="0">
                <a:solidFill>
                  <a:schemeClr val="tx1"/>
                </a:solidFill>
              </a:rPr>
              <a:t>(Companion) </a:t>
            </a:r>
            <a:r>
              <a:rPr lang="en-US" sz="1600" dirty="0" smtClean="0">
                <a:solidFill>
                  <a:schemeClr val="tx1"/>
                </a:solidFill>
              </a:rPr>
              <a:t> </a:t>
            </a:r>
            <a:endParaRPr lang="en-US" dirty="0">
              <a:solidFill>
                <a:schemeClr val="tx1"/>
              </a:solidFill>
            </a:endParaRPr>
          </a:p>
        </p:txBody>
      </p:sp>
      <p:sp>
        <p:nvSpPr>
          <p:cNvPr id="5" name="Rounded Rectangle 4"/>
          <p:cNvSpPr/>
          <p:nvPr/>
        </p:nvSpPr>
        <p:spPr>
          <a:xfrm>
            <a:off x="457200" y="3810000"/>
            <a:ext cx="82296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(Keil and Delitzch) “in the same manner in which the Egyptians celebrated the feast of Apis</a:t>
            </a:r>
            <a:r>
              <a:rPr lang="en-US" dirty="0" smtClean="0">
                <a:solidFill>
                  <a:schemeClr val="tx1"/>
                </a:solidFill>
              </a:rPr>
              <a:t>” </a:t>
            </a:r>
            <a:endParaRPr lang="en-US" dirty="0">
              <a:solidFill>
                <a:schemeClr val="tx1"/>
              </a:solidFill>
            </a:endParaRPr>
          </a:p>
        </p:txBody>
      </p:sp>
      <p:sp>
        <p:nvSpPr>
          <p:cNvPr id="6" name="Rounded Rectangle 5"/>
          <p:cNvSpPr/>
          <p:nvPr/>
        </p:nvSpPr>
        <p:spPr>
          <a:xfrm>
            <a:off x="181897" y="5105400"/>
            <a:ext cx="868680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(Old Testament Times, R.K. Harrison)</a:t>
            </a:r>
          </a:p>
          <a:p>
            <a:pPr algn="ctr"/>
            <a:r>
              <a:rPr lang="en-US" dirty="0">
                <a:solidFill>
                  <a:schemeClr val="tx1"/>
                </a:solidFill>
              </a:rPr>
              <a:t>“The whole multitude indulged in an orgy of idolatrous veneration reminiscent of the cultic rites found in the worship of the bull Apis at Memphis</a:t>
            </a:r>
            <a:r>
              <a:rPr lang="en-US" dirty="0" smtClean="0">
                <a:solidFill>
                  <a:schemeClr val="tx1"/>
                </a:solidFill>
              </a:rPr>
              <a:t>…” </a:t>
            </a:r>
            <a:endParaRPr lang="en-US" dirty="0">
              <a:solidFill>
                <a:schemeClr val="tx1"/>
              </a:solidFill>
            </a:endParaRPr>
          </a:p>
        </p:txBody>
      </p:sp>
      <p:sp>
        <p:nvSpPr>
          <p:cNvPr id="7" name="Rounded Rectangle 6"/>
          <p:cNvSpPr/>
          <p:nvPr/>
        </p:nvSpPr>
        <p:spPr>
          <a:xfrm>
            <a:off x="329381" y="1219200"/>
            <a:ext cx="8503920" cy="10058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“offered burnt offerings, and brought peace offerings”—mixing some of the rites of true worship to “worship”  the true God along by idolatrous means</a:t>
            </a:r>
            <a:endParaRPr lang="en-US" dirty="0">
              <a:solidFill>
                <a:schemeClr val="tx1"/>
              </a:solidFill>
            </a:endParaRPr>
          </a:p>
        </p:txBody>
      </p:sp>
    </p:spTree>
    <p:extLst>
      <p:ext uri="{BB962C8B-B14F-4D97-AF65-F5344CB8AC3E}">
        <p14:creationId xmlns:p14="http://schemas.microsoft.com/office/powerpoint/2010/main" val="112184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828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30000" dirty="0" smtClean="0">
              <a:solidFill>
                <a:schemeClr val="tx1"/>
              </a:solidFill>
            </a:endParaRPr>
          </a:p>
          <a:p>
            <a:pPr algn="ctr"/>
            <a:r>
              <a:rPr lang="en-US" baseline="30000" dirty="0" smtClean="0">
                <a:solidFill>
                  <a:schemeClr val="tx1"/>
                </a:solidFill>
              </a:rPr>
              <a:t>7</a:t>
            </a:r>
            <a:r>
              <a:rPr lang="en-US" dirty="0" smtClean="0">
                <a:solidFill>
                  <a:schemeClr val="tx1"/>
                </a:solidFill>
              </a:rPr>
              <a:t>And the Lord said to Moses, “Go, get down! For your people whom you brought out of the land of Egypt have corrupted </a:t>
            </a:r>
            <a:r>
              <a:rPr lang="en-US" i="1" dirty="0" smtClean="0">
                <a:solidFill>
                  <a:schemeClr val="tx1"/>
                </a:solidFill>
              </a:rPr>
              <a:t>themselves.</a:t>
            </a:r>
            <a:r>
              <a:rPr lang="en-US" dirty="0" smtClean="0">
                <a:solidFill>
                  <a:schemeClr val="tx1"/>
                </a:solidFill>
              </a:rPr>
              <a:t> </a:t>
            </a:r>
          </a:p>
          <a:p>
            <a:pPr algn="ctr"/>
            <a:r>
              <a:rPr lang="en-US" dirty="0" smtClean="0">
                <a:solidFill>
                  <a:schemeClr val="tx1"/>
                </a:solidFill>
              </a:rPr>
              <a:t/>
            </a:r>
            <a:br>
              <a:rPr lang="en-US" dirty="0" smtClean="0">
                <a:solidFill>
                  <a:schemeClr val="tx1"/>
                </a:solidFill>
              </a:rPr>
            </a:br>
            <a:r>
              <a:rPr lang="en-US" baseline="30000" dirty="0" smtClean="0">
                <a:solidFill>
                  <a:schemeClr val="tx1"/>
                </a:solidFill>
              </a:rPr>
              <a:t>8</a:t>
            </a:r>
            <a:r>
              <a:rPr lang="en-US" dirty="0" smtClean="0">
                <a:solidFill>
                  <a:schemeClr val="tx1"/>
                </a:solidFill>
              </a:rPr>
              <a:t>They have turned aside quickly out of the way which I commanded them. They have made themselves a molded calf, and worshiped it and sacrificed to it, and said, ‘This </a:t>
            </a:r>
            <a:r>
              <a:rPr lang="en-US" i="1" dirty="0" smtClean="0">
                <a:solidFill>
                  <a:schemeClr val="tx1"/>
                </a:solidFill>
              </a:rPr>
              <a:t>is</a:t>
            </a:r>
            <a:r>
              <a:rPr lang="en-US" dirty="0" smtClean="0">
                <a:solidFill>
                  <a:schemeClr val="tx1"/>
                </a:solidFill>
              </a:rPr>
              <a:t> your god, O Israel, that brought you out of the land of Egypt!’” </a:t>
            </a:r>
          </a:p>
          <a:p>
            <a:pPr algn="ctr"/>
            <a:endParaRPr lang="en-US" dirty="0">
              <a:solidFill>
                <a:schemeClr val="tx1"/>
              </a:solidFill>
            </a:endParaRPr>
          </a:p>
        </p:txBody>
      </p:sp>
      <p:sp>
        <p:nvSpPr>
          <p:cNvPr id="4" name="Rounded Rectangle 3"/>
          <p:cNvSpPr/>
          <p:nvPr/>
        </p:nvSpPr>
        <p:spPr>
          <a:xfrm>
            <a:off x="304800" y="1981200"/>
            <a:ext cx="8412480" cy="12801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t>
            </a:r>
            <a:r>
              <a:rPr lang="en-US" dirty="0" smtClean="0">
                <a:solidFill>
                  <a:schemeClr val="tx1"/>
                </a:solidFill>
              </a:rPr>
              <a:t>your people</a:t>
            </a:r>
            <a:r>
              <a:rPr lang="en-US" sz="1600" dirty="0" smtClean="0">
                <a:solidFill>
                  <a:schemeClr val="tx1"/>
                </a:solidFill>
              </a:rPr>
              <a:t>”</a:t>
            </a:r>
          </a:p>
          <a:p>
            <a:pPr algn="ctr"/>
            <a:r>
              <a:rPr lang="en-US" sz="1600" dirty="0" smtClean="0">
                <a:solidFill>
                  <a:schemeClr val="tx1"/>
                </a:solidFill>
              </a:rPr>
              <a:t>v. 7 (Jewish Study Bible, Tanakh) </a:t>
            </a:r>
            <a:r>
              <a:rPr lang="en-US" dirty="0" smtClean="0">
                <a:solidFill>
                  <a:schemeClr val="tx1"/>
                </a:solidFill>
              </a:rPr>
              <a:t>“God normally refers to Israel as ‘My people’ whom I brought out of Egypt. Here he feels alienated from them and speaks of them as Moses’ people”</a:t>
            </a:r>
            <a:endParaRPr lang="en-US" dirty="0">
              <a:solidFill>
                <a:schemeClr val="tx1"/>
              </a:solidFill>
            </a:endParaRPr>
          </a:p>
        </p:txBody>
      </p:sp>
      <p:sp>
        <p:nvSpPr>
          <p:cNvPr id="6" name="Rounded Rectangle 5"/>
          <p:cNvSpPr/>
          <p:nvPr/>
        </p:nvSpPr>
        <p:spPr>
          <a:xfrm>
            <a:off x="457200" y="3581400"/>
            <a:ext cx="8046720" cy="10972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 7 “</a:t>
            </a:r>
            <a:r>
              <a:rPr lang="en-US" dirty="0" smtClean="0">
                <a:solidFill>
                  <a:schemeClr val="tx1"/>
                </a:solidFill>
              </a:rPr>
              <a:t>have </a:t>
            </a:r>
            <a:r>
              <a:rPr lang="en-US" b="1" dirty="0" smtClean="0">
                <a:solidFill>
                  <a:schemeClr val="tx1"/>
                </a:solidFill>
              </a:rPr>
              <a:t>corrupted</a:t>
            </a:r>
            <a:r>
              <a:rPr lang="en-US" dirty="0" smtClean="0">
                <a:solidFill>
                  <a:schemeClr val="tx1"/>
                </a:solidFill>
              </a:rPr>
              <a:t> themselves</a:t>
            </a:r>
            <a:r>
              <a:rPr lang="en-US" sz="1600" dirty="0" smtClean="0">
                <a:solidFill>
                  <a:schemeClr val="tx1"/>
                </a:solidFill>
              </a:rPr>
              <a:t>” </a:t>
            </a:r>
          </a:p>
          <a:p>
            <a:pPr algn="ctr"/>
            <a:r>
              <a:rPr lang="en-US" sz="1600" dirty="0" smtClean="0">
                <a:solidFill>
                  <a:schemeClr val="tx1"/>
                </a:solidFill>
              </a:rPr>
              <a:t> </a:t>
            </a:r>
            <a:r>
              <a:rPr lang="en-US" dirty="0">
                <a:solidFill>
                  <a:schemeClr val="tx1"/>
                </a:solidFill>
              </a:rPr>
              <a:t>T</a:t>
            </a:r>
            <a:r>
              <a:rPr lang="en-US" dirty="0" smtClean="0">
                <a:solidFill>
                  <a:schemeClr val="tx1"/>
                </a:solidFill>
              </a:rPr>
              <a:t>he same verb used</a:t>
            </a:r>
            <a:r>
              <a:rPr lang="en-US" sz="1600" dirty="0" smtClean="0">
                <a:solidFill>
                  <a:schemeClr val="tx1"/>
                </a:solidFill>
              </a:rPr>
              <a:t> </a:t>
            </a:r>
            <a:r>
              <a:rPr lang="en-US" dirty="0" smtClean="0">
                <a:solidFill>
                  <a:schemeClr val="tx1"/>
                </a:solidFill>
              </a:rPr>
              <a:t>for the corruption of Noah’s day [</a:t>
            </a:r>
            <a:r>
              <a:rPr lang="en-US" sz="1600" dirty="0" smtClean="0">
                <a:solidFill>
                  <a:schemeClr val="tx1"/>
                </a:solidFill>
              </a:rPr>
              <a:t>Genesis 6:12 </a:t>
            </a:r>
            <a:r>
              <a:rPr lang="en-US" dirty="0" smtClean="0">
                <a:solidFill>
                  <a:schemeClr val="tx1"/>
                </a:solidFill>
              </a:rPr>
              <a:t>“all flesh had corrupted their way”]</a:t>
            </a:r>
            <a:endParaRPr lang="en-US"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1822</TotalTime>
  <Words>2458</Words>
  <Application>Microsoft Office PowerPoint</Application>
  <PresentationFormat>On-screen Show (4:3)</PresentationFormat>
  <Paragraphs>171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Exodus 32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Exodus 31-32</dc:title>
  <dc:creator>owner</dc:creator>
  <cp:lastModifiedBy>Vicki Hachmann</cp:lastModifiedBy>
  <cp:revision>193</cp:revision>
  <dcterms:created xsi:type="dcterms:W3CDTF">2017-01-06T10:34:00Z</dcterms:created>
  <dcterms:modified xsi:type="dcterms:W3CDTF">2017-07-23T03:52:47Z</dcterms:modified>
</cp:coreProperties>
</file>